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&lt;заголовок&gt;</a:t>
            </a:r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4FFED987-83E8-4E98-A532-6627807AFEC0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8998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9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85572B48-29ED-4919-A5B3-3E7CEB953BCC}" type="slidenum">
              <a:rPr lang="ru-RU" sz="1200">
                <a:solidFill>
                  <a:srgbClr val="000000"/>
                </a:solidFill>
                <a:latin typeface="Times New Roman"/>
              </a:rPr>
              <a:t>19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06" name="Рисунок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Рисунок 106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42" name="Рисунок 141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Рисунок 142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C8%ED%F2%E5%F0%ED%E5%F2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714240" y="2000160"/>
            <a:ext cx="7771680" cy="1469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ru-RU" sz="4800" b="1">
                <a:solidFill>
                  <a:srgbClr val="FFFFFF"/>
                </a:solidFill>
                <a:latin typeface="Times New Roman"/>
              </a:rPr>
              <a:t> </a:t>
            </a:r>
            <a:r>
              <a:rPr lang="ru-RU" sz="4800" b="1">
                <a:solidFill>
                  <a:srgbClr val="0000CC"/>
                </a:solidFill>
                <a:latin typeface="Times New Roman"/>
              </a:rPr>
              <a:t>«Безопасность в Интернете»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400" b="1">
                <a:solidFill>
                  <a:srgbClr val="10243E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150" name="CustomShape 2"/>
          <p:cNvSpPr/>
          <p:nvPr/>
        </p:nvSpPr>
        <p:spPr>
          <a:xfrm>
            <a:off x="6120000" y="4248000"/>
            <a:ext cx="2785320" cy="828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>
                <a:solidFill>
                  <a:srgbClr val="0000CC"/>
                </a:solidFill>
                <a:latin typeface="Times New Roman"/>
              </a:rPr>
              <a:t>Презентацию выполнила: Маринец Г.Ю</a:t>
            </a:r>
            <a:endParaRPr/>
          </a:p>
        </p:txBody>
      </p:sp>
      <p:sp>
        <p:nvSpPr>
          <p:cNvPr id="151" name="CustomShape 3"/>
          <p:cNvSpPr/>
          <p:nvPr/>
        </p:nvSpPr>
        <p:spPr>
          <a:xfrm>
            <a:off x="0" y="0"/>
            <a:ext cx="9143280" cy="1071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0000CC"/>
                </a:solidFill>
                <a:latin typeface="Times New Roman"/>
                <a:ea typeface="Times New Roman"/>
              </a:rPr>
              <a:t>ГКОУ «Максатихинская школа-интернат»</a:t>
            </a:r>
            <a:endParaRPr/>
          </a:p>
        </p:txBody>
      </p:sp>
      <p:sp>
        <p:nvSpPr>
          <p:cNvPr id="152" name="CustomShape 4"/>
          <p:cNvSpPr/>
          <p:nvPr/>
        </p:nvSpPr>
        <p:spPr>
          <a:xfrm>
            <a:off x="357120" y="5715000"/>
            <a:ext cx="2785320" cy="828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/>
          </a:p>
        </p:txBody>
      </p:sp>
      <p:sp>
        <p:nvSpPr>
          <p:cNvPr id="153" name="CustomShape 5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A0D05EBB-3FD0-435E-B114-0AB2F2BE8AC9}" type="slidenum">
              <a:rPr lang="ru-RU" sz="1200">
                <a:solidFill>
                  <a:srgbClr val="8B8B8B"/>
                </a:solidFill>
                <a:latin typeface="Calibri"/>
              </a:rPr>
              <a:t>1</a:t>
            </a:fld>
            <a:endParaRPr/>
          </a:p>
        </p:txBody>
      </p:sp>
      <p:pic>
        <p:nvPicPr>
          <p:cNvPr id="154" name="Рисунок 153"/>
          <p:cNvPicPr/>
          <p:nvPr/>
        </p:nvPicPr>
        <p:blipFill>
          <a:blip r:embed="rId2"/>
          <a:stretch>
            <a:fillRect/>
          </a:stretch>
        </p:blipFill>
        <p:spPr>
          <a:xfrm>
            <a:off x="1098720" y="3600000"/>
            <a:ext cx="3925080" cy="2606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500040" y="1285920"/>
            <a:ext cx="8643240" cy="5214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ru-RU" sz="4000" b="1" dirty="0">
                <a:solidFill>
                  <a:srgbClr val="0000CC"/>
                </a:solidFill>
                <a:latin typeface="Times New Roman"/>
              </a:rPr>
              <a:t>Не спеши отправлять смс и переводить деньги на чей-то счёт.</a:t>
            </a:r>
            <a:endParaRPr sz="1600" dirty="0"/>
          </a:p>
          <a:p>
            <a:r>
              <a:rPr lang="ru-RU" sz="4000" b="1" dirty="0">
                <a:solidFill>
                  <a:srgbClr val="0000CC"/>
                </a:solidFill>
                <a:latin typeface="Times New Roman"/>
              </a:rPr>
              <a:t>Нельзя переходить по ссылкам. </a:t>
            </a:r>
            <a:endParaRPr sz="1600" dirty="0"/>
          </a:p>
          <a:p>
            <a:r>
              <a:rPr lang="ru-RU" sz="4000" b="1" dirty="0">
                <a:solidFill>
                  <a:srgbClr val="0000CC"/>
                </a:solidFill>
                <a:latin typeface="Times New Roman"/>
              </a:rPr>
              <a:t>Нельзя загружать на компьютер или телефон файлы, полученные от незнакомых людей. </a:t>
            </a:r>
            <a:endParaRPr sz="1600" dirty="0"/>
          </a:p>
          <a:p>
            <a:r>
              <a:rPr lang="ru-RU" sz="4000" b="1" dirty="0">
                <a:solidFill>
                  <a:srgbClr val="0000CC"/>
                </a:solidFill>
                <a:latin typeface="Times New Roman"/>
              </a:rPr>
              <a:t>Нельзя заходить на незнакомые подозрительные сайты</a:t>
            </a:r>
            <a:r>
              <a:rPr lang="ru-RU" sz="4400" b="1" dirty="0">
                <a:solidFill>
                  <a:srgbClr val="0000CC"/>
                </a:solidFill>
                <a:latin typeface="Times New Roman"/>
              </a:rPr>
              <a:t>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87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8115B29D-37B8-46D9-AA91-62A15243F7D2}" type="slidenum">
              <a:rPr lang="ru-RU" sz="1200">
                <a:solidFill>
                  <a:srgbClr val="8B8B8B"/>
                </a:solidFill>
                <a:latin typeface="Calibri"/>
              </a:rPr>
              <a:t>10</a:t>
            </a:fld>
            <a:endParaRPr/>
          </a:p>
        </p:txBody>
      </p:sp>
      <p:sp>
        <p:nvSpPr>
          <p:cNvPr id="188" name="CustomShape 3"/>
          <p:cNvSpPr/>
          <p:nvPr/>
        </p:nvSpPr>
        <p:spPr>
          <a:xfrm>
            <a:off x="491948" y="188640"/>
            <a:ext cx="8228880" cy="569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 dirty="0">
                <a:solidFill>
                  <a:srgbClr val="FF0000"/>
                </a:solidFill>
                <a:latin typeface="Times New Roman"/>
                <a:ea typeface="DejaVu Sans"/>
              </a:rPr>
              <a:t>Интернет-мошенники!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57200" y="274680"/>
            <a:ext cx="8228880" cy="322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ru-RU" sz="2800" b="1" dirty="0">
                <a:solidFill>
                  <a:srgbClr val="0000CC"/>
                </a:solidFill>
                <a:latin typeface="Times New Roman"/>
              </a:rPr>
              <a:t>Если вы зашли на непонятный сайт, не знаете как закрыть появившиеся окна и рядом с вами нет человека, который смог бы вам помочь, то вы можете обратиться за помощью в</a:t>
            </a:r>
            <a:endParaRPr sz="1600" dirty="0"/>
          </a:p>
          <a:p>
            <a:r>
              <a:rPr lang="ru-RU" sz="2800" b="1" dirty="0">
                <a:solidFill>
                  <a:srgbClr val="0000CC"/>
                </a:solidFill>
                <a:latin typeface="Times New Roman"/>
              </a:rPr>
              <a:t>службу Дети России Онлайн по бесплатной горячей линии:</a:t>
            </a:r>
            <a:endParaRPr sz="1600" dirty="0"/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00CC"/>
                </a:solidFill>
                <a:latin typeface="Times New Roman"/>
              </a:rPr>
              <a:t>8 800 25 000 15</a:t>
            </a:r>
            <a:endParaRPr sz="1600" dirty="0"/>
          </a:p>
        </p:txBody>
      </p:sp>
      <p:pic>
        <p:nvPicPr>
          <p:cNvPr id="190" name="Содержимо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0040" y="3857760"/>
            <a:ext cx="8228880" cy="1572120"/>
          </a:xfrm>
          <a:prstGeom prst="rect">
            <a:avLst/>
          </a:prstGeom>
          <a:ln>
            <a:noFill/>
          </a:ln>
        </p:spPr>
      </p:pic>
      <p:pic>
        <p:nvPicPr>
          <p:cNvPr id="191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14800" y="5643720"/>
            <a:ext cx="2637720" cy="961200"/>
          </a:xfrm>
          <a:prstGeom prst="rect">
            <a:avLst/>
          </a:prstGeom>
          <a:ln>
            <a:noFill/>
          </a:ln>
        </p:spPr>
      </p:pic>
      <p:sp>
        <p:nvSpPr>
          <p:cNvPr id="192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286EA63D-FC0C-4605-B8FF-F9D9912F4C7C}" type="slidenum">
              <a:rPr lang="ru-RU" sz="1200">
                <a:solidFill>
                  <a:srgbClr val="8B8B8B"/>
                </a:solidFill>
                <a:latin typeface="Calibri"/>
              </a:rPr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0000CC"/>
                </a:solidFill>
                <a:latin typeface="Times New Roman"/>
              </a:rPr>
              <a:t>Защити себя:</a:t>
            </a:r>
            <a:endParaRPr/>
          </a:p>
        </p:txBody>
      </p:sp>
      <p:sp>
        <p:nvSpPr>
          <p:cNvPr id="194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84709EBF-E20D-47E1-9EC6-34DDC2223F81}" type="slidenum">
              <a:rPr lang="ru-RU" sz="1200">
                <a:solidFill>
                  <a:srgbClr val="8B8B8B"/>
                </a:solidFill>
                <a:latin typeface="Calibri"/>
              </a:rPr>
              <a:t>12</a:t>
            </a:fld>
            <a:endParaRPr/>
          </a:p>
        </p:txBody>
      </p:sp>
      <p:sp>
        <p:nvSpPr>
          <p:cNvPr id="195" name="CustomShape 3"/>
          <p:cNvSpPr/>
          <p:nvPr/>
        </p:nvSpPr>
        <p:spPr>
          <a:xfrm>
            <a:off x="642960" y="1224000"/>
            <a:ext cx="7420680" cy="4112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НЕЛЬЗЯ</a:t>
            </a: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 сообщать свой адрес, телефон, данные паспорта и другую личную информацию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НЕЛЬЗЯ</a:t>
            </a: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 передавать по Интернет свою фотографию малознакомым людям.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НЕЛЬЗЯ</a:t>
            </a: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 ходить на встречу с людьми, знакомыми только по Интернету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ПОМНИ!</a:t>
            </a: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: Человек, с которым ты знаком только по Интернету может оказаться опасным преступником. Ведь в социальных сетях можно указать любое имя, возраст и поместить чужую фотографию.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96" name="Рисунок 195"/>
          <p:cNvPicPr/>
          <p:nvPr/>
        </p:nvPicPr>
        <p:blipFill>
          <a:blip r:embed="rId2"/>
          <a:stretch>
            <a:fillRect/>
          </a:stretch>
        </p:blipFill>
        <p:spPr>
          <a:xfrm>
            <a:off x="6192000" y="4688280"/>
            <a:ext cx="2807640" cy="200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0000CC"/>
                </a:solidFill>
                <a:latin typeface="Times New Roman"/>
              </a:rPr>
              <a:t>Сохрани свои деньги:</a:t>
            </a:r>
            <a:endParaRPr/>
          </a:p>
        </p:txBody>
      </p:sp>
      <p:sp>
        <p:nvSpPr>
          <p:cNvPr id="198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0029E75A-BF4B-41DA-B4F6-6AA3C79EAA08}" type="slidenum">
              <a:rPr lang="ru-RU" sz="1200">
                <a:solidFill>
                  <a:srgbClr val="8B8B8B"/>
                </a:solidFill>
                <a:latin typeface="Calibri"/>
              </a:rPr>
              <a:t>13</a:t>
            </a:fld>
            <a:endParaRPr/>
          </a:p>
        </p:txBody>
      </p:sp>
      <p:sp>
        <p:nvSpPr>
          <p:cNvPr id="199" name="CustomShape 3"/>
          <p:cNvSpPr/>
          <p:nvPr/>
        </p:nvSpPr>
        <p:spPr>
          <a:xfrm>
            <a:off x="642960" y="1080000"/>
            <a:ext cx="3892680" cy="4964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3200" dirty="0">
                <a:solidFill>
                  <a:srgbClr val="0000CC"/>
                </a:solidFill>
                <a:latin typeface="Times New Roman"/>
                <a:ea typeface="DejaVu Sans"/>
              </a:rPr>
              <a:t>Не отправляй </a:t>
            </a:r>
            <a:r>
              <a:rPr lang="ru-RU" sz="3200" dirty="0" err="1">
                <a:solidFill>
                  <a:srgbClr val="0000CC"/>
                </a:solidFill>
                <a:latin typeface="Times New Roman"/>
                <a:ea typeface="DejaVu Sans"/>
              </a:rPr>
              <a:t>sms</a:t>
            </a:r>
            <a:r>
              <a:rPr lang="ru-RU" sz="3200" dirty="0">
                <a:solidFill>
                  <a:srgbClr val="0000CC"/>
                </a:solidFill>
                <a:latin typeface="Times New Roman"/>
                <a:ea typeface="DejaVu Sans"/>
              </a:rPr>
              <a:t> с кодами. С телефона снимут деньги.</a:t>
            </a:r>
            <a:endParaRPr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3200" dirty="0">
                <a:solidFill>
                  <a:srgbClr val="0000CC"/>
                </a:solidFill>
                <a:latin typeface="Times New Roman"/>
                <a:ea typeface="DejaVu Sans"/>
              </a:rPr>
              <a:t>Не верь, если друг в соц. сети просит отправить ему деньги. Его страницу могли взломать.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00" name="Рисунок 199"/>
          <p:cNvPicPr/>
          <p:nvPr/>
        </p:nvPicPr>
        <p:blipFill>
          <a:blip r:embed="rId2"/>
          <a:stretch>
            <a:fillRect/>
          </a:stretch>
        </p:blipFill>
        <p:spPr>
          <a:xfrm>
            <a:off x="4618440" y="2160000"/>
            <a:ext cx="4165200" cy="338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0000CC"/>
                </a:solidFill>
                <a:latin typeface="Times New Roman"/>
              </a:rPr>
              <a:t>Защити свой компьютер и телефон:</a:t>
            </a:r>
            <a:endParaRPr/>
          </a:p>
        </p:txBody>
      </p:sp>
      <p:sp>
        <p:nvSpPr>
          <p:cNvPr id="202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45EC594B-7C4E-41C0-A8F2-FDD48B3D3700}" type="slidenum">
              <a:rPr lang="ru-RU" sz="1200">
                <a:solidFill>
                  <a:srgbClr val="8B8B8B"/>
                </a:solidFill>
                <a:latin typeface="Calibri"/>
              </a:rPr>
              <a:t>14</a:t>
            </a:fld>
            <a:endParaRPr/>
          </a:p>
        </p:txBody>
      </p:sp>
      <p:sp>
        <p:nvSpPr>
          <p:cNvPr id="203" name="CustomShape 3"/>
          <p:cNvSpPr/>
          <p:nvPr/>
        </p:nvSpPr>
        <p:spPr>
          <a:xfrm>
            <a:off x="642960" y="1417320"/>
            <a:ext cx="4972680" cy="5938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DejaVu Sans"/>
              </a:rPr>
              <a:t>   </a:t>
            </a:r>
            <a:endParaRPr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DejaVu Sans"/>
              </a:rPr>
              <a:t>Не ходите на незнакомые, подозрительные сайты</a:t>
            </a:r>
            <a:endParaRPr sz="1600"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DejaVu Sans"/>
              </a:rPr>
              <a:t>Установите антивирус</a:t>
            </a:r>
            <a:endParaRPr sz="1600"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DejaVu Sans"/>
              </a:rPr>
              <a:t>Никогда, никому не посылайте свой пароль</a:t>
            </a:r>
            <a:endParaRPr sz="1600" dirty="0"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DejaVu Sans"/>
              </a:rPr>
              <a:t>Старайтесь использовать для паролей трудно запоминаемый набор цифр и букв</a:t>
            </a:r>
            <a:endParaRPr sz="1600"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04" name="Рисунок 203"/>
          <p:cNvPicPr/>
          <p:nvPr/>
        </p:nvPicPr>
        <p:blipFill>
          <a:blip r:embed="rId2"/>
          <a:stretch>
            <a:fillRect/>
          </a:stretch>
        </p:blipFill>
        <p:spPr>
          <a:xfrm>
            <a:off x="5040000" y="1612440"/>
            <a:ext cx="3705480" cy="2779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1192680" y="383760"/>
            <a:ext cx="6755760" cy="1004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6000" b="1">
                <a:solidFill>
                  <a:srgbClr val="0000CC"/>
                </a:solidFill>
                <a:latin typeface="Bookman Old Style"/>
                <a:ea typeface="DejaVu Sans"/>
              </a:rPr>
              <a:t>Помните!</a:t>
            </a:r>
            <a:endParaRPr/>
          </a:p>
        </p:txBody>
      </p:sp>
      <p:sp>
        <p:nvSpPr>
          <p:cNvPr id="206" name="CustomShape 2"/>
          <p:cNvSpPr/>
          <p:nvPr/>
        </p:nvSpPr>
        <p:spPr>
          <a:xfrm>
            <a:off x="468360" y="1844640"/>
            <a:ext cx="8352720" cy="39304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ИНТЕРНЕТ может быть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прекрасным и полезным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средством для обучения,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отдыха или общения с друзьями.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Но – как и реальный мир –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  <a:ea typeface="DejaVu Sans"/>
              </a:rPr>
              <a:t>Сеть тоже может быть опасна!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07" name="CustomShape 3"/>
          <p:cNvSpPr/>
          <p:nvPr/>
        </p:nvSpPr>
        <p:spPr>
          <a:xfrm>
            <a:off x="642960" y="5361840"/>
            <a:ext cx="7836840" cy="82188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Приучайтесь  не «проводить время» в Интернете, а активно пользоваться полезными возможностями сети.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214200" y="449640"/>
            <a:ext cx="8714520" cy="5643656"/>
          </a:xfrm>
          <a:prstGeom prst="rect">
            <a:avLst/>
          </a:prstGeom>
          <a:noFill/>
          <a:ln w="76320">
            <a:solidFill>
              <a:srgbClr val="F5F4ED"/>
            </a:solidFill>
            <a:miter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FFFFFF"/>
                </a:solidFill>
                <a:latin typeface="Times New Roman"/>
                <a:ea typeface="Kozuka Mincho Pr6N B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Вопрос №1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Kozuka Mincho Pr6N B"/>
              </a:rPr>
              <a:t> Сергей </a:t>
            </a:r>
            <a:r>
              <a:rPr lang="ru-RU" sz="2800" dirty="0" smtClean="0">
                <a:solidFill>
                  <a:srgbClr val="0000CC"/>
                </a:solidFill>
                <a:latin typeface="Times New Roman"/>
                <a:ea typeface="Kozuka Mincho Pr6N B"/>
              </a:rPr>
              <a:t>создал </a:t>
            </a:r>
            <a:r>
              <a:rPr lang="ru-RU" sz="2800" dirty="0">
                <a:solidFill>
                  <a:srgbClr val="0000CC"/>
                </a:solidFill>
                <a:latin typeface="Times New Roman"/>
                <a:ea typeface="Kozuka Mincho Pr6N B"/>
              </a:rPr>
              <a:t>себе электронный ящик. Теперь он может обмениваться сообщениями со своими друзьями. Сегодня  на адрес его электронной почты пришло сообщение: файл с игрой от неизвестного пользователя. Как поступить Сереже?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1.Скачать  файл и  начать играть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2.Не открывать файл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3.Отправить файл своим друзьям</a:t>
            </a:r>
            <a:endParaRPr dirty="0"/>
          </a:p>
        </p:txBody>
      </p:sp>
      <p:sp>
        <p:nvSpPr>
          <p:cNvPr id="209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A7ECBF03-4528-474F-84B5-AAE7A7A94FB9}" type="slidenum">
              <a:rPr lang="ru-RU" sz="1200">
                <a:solidFill>
                  <a:srgbClr val="8B8B8B"/>
                </a:solidFill>
                <a:latin typeface="Calibri"/>
              </a:rPr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142920" y="404664"/>
            <a:ext cx="8857440" cy="20162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0000CC"/>
                </a:solidFill>
                <a:latin typeface="Times New Roman"/>
                <a:ea typeface="Verdana"/>
              </a:rPr>
              <a:t>Не скачивай и не открывай неизвестные тебе или присланные незнакомцами файлы из Интернета.</a:t>
            </a:r>
            <a:endParaRPr dirty="0"/>
          </a:p>
        </p:txBody>
      </p:sp>
      <p:sp>
        <p:nvSpPr>
          <p:cNvPr id="211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3C170364-4CBA-42FD-B14A-81DA0B25088D}" type="slidenum">
              <a:rPr lang="ru-RU" sz="1200">
                <a:solidFill>
                  <a:srgbClr val="8B8B8B"/>
                </a:solidFill>
                <a:latin typeface="Calibri"/>
              </a:rPr>
              <a:t>17</a:t>
            </a:fld>
            <a:endParaRPr/>
          </a:p>
        </p:txBody>
      </p:sp>
      <p:pic>
        <p:nvPicPr>
          <p:cNvPr id="212" name="Рисунок 211"/>
          <p:cNvPicPr/>
          <p:nvPr/>
        </p:nvPicPr>
        <p:blipFill>
          <a:blip r:embed="rId2"/>
          <a:stretch>
            <a:fillRect/>
          </a:stretch>
        </p:blipFill>
        <p:spPr>
          <a:xfrm>
            <a:off x="1712160" y="2868120"/>
            <a:ext cx="5199480" cy="389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214200" y="235440"/>
            <a:ext cx="8714520" cy="5425808"/>
          </a:xfrm>
          <a:prstGeom prst="rect">
            <a:avLst/>
          </a:prstGeom>
          <a:noFill/>
          <a:ln w="76320">
            <a:solidFill>
              <a:srgbClr val="F5F4ED"/>
            </a:solidFill>
            <a:miter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FFFF00"/>
                </a:solidFill>
                <a:latin typeface="Times New Roman"/>
                <a:ea typeface="Kozuka Mincho Pr6N B"/>
              </a:rPr>
              <a:t> </a:t>
            </a: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Вопрос №2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CC"/>
                </a:solidFill>
                <a:latin typeface="Times New Roman"/>
                <a:ea typeface="Kozuka Mincho Pr6N B"/>
              </a:rPr>
              <a:t>Коля  познакомился в Интернете  с учеником 8 класса  Сашей . Коля не учится с Сашей в одной школе, и вообще Коля его ни разу не видел.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CC"/>
                </a:solidFill>
                <a:latin typeface="Times New Roman"/>
                <a:ea typeface="Kozuka Mincho Pr6N B"/>
              </a:rPr>
              <a:t>Однажды Саша пригласил Колю встретиться с ним  в парке. Что делать Коле?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1.Пойти на встречу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2.Пойти на встречу вместе с мамой или папой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3.Не ходить на встречу</a:t>
            </a:r>
            <a:endParaRPr/>
          </a:p>
        </p:txBody>
      </p:sp>
      <p:sp>
        <p:nvSpPr>
          <p:cNvPr id="214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01D2AA12-6E92-4D64-B0BF-4A8B4902AADF}" type="slidenum">
              <a:rPr lang="ru-RU" sz="1200">
                <a:solidFill>
                  <a:srgbClr val="8B8B8B"/>
                </a:solidFill>
                <a:latin typeface="Calibri"/>
              </a:rPr>
              <a:t>18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ustomShape 1"/>
          <p:cNvSpPr/>
          <p:nvPr/>
        </p:nvSpPr>
        <p:spPr>
          <a:xfrm>
            <a:off x="285840" y="571320"/>
            <a:ext cx="8571960" cy="1796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Не встречайся без родителей с людьми из Интернета вживую.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В Интернете многие люди рассказывают о себе неправду.</a:t>
            </a:r>
            <a:endParaRPr/>
          </a:p>
        </p:txBody>
      </p:sp>
      <p:sp>
        <p:nvSpPr>
          <p:cNvPr id="216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13F45AF-7AD6-4593-8485-3796ACA6B4D9}" type="slidenum">
              <a:rPr lang="ru-RU" sz="1200">
                <a:solidFill>
                  <a:srgbClr val="8B8B8B"/>
                </a:solidFill>
                <a:latin typeface="Calibri"/>
              </a:rPr>
              <a:t>19</a:t>
            </a:fld>
            <a:endParaRPr/>
          </a:p>
        </p:txBody>
      </p:sp>
      <p:pic>
        <p:nvPicPr>
          <p:cNvPr id="217" name="Рисунок 216"/>
          <p:cNvPicPr/>
          <p:nvPr/>
        </p:nvPicPr>
        <p:blipFill>
          <a:blip r:embed="rId3"/>
          <a:stretch>
            <a:fillRect/>
          </a:stretch>
        </p:blipFill>
        <p:spPr>
          <a:xfrm>
            <a:off x="1689840" y="2510280"/>
            <a:ext cx="5941800" cy="3753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457200" y="277920"/>
            <a:ext cx="8228880" cy="77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</a:rPr>
              <a:t>Что такое интернет?</a:t>
            </a:r>
            <a:endParaRPr/>
          </a:p>
        </p:txBody>
      </p:sp>
      <p:sp>
        <p:nvSpPr>
          <p:cNvPr id="156" name="CustomShape 2"/>
          <p:cNvSpPr/>
          <p:nvPr/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i="1">
                <a:solidFill>
                  <a:srgbClr val="FF0000"/>
                </a:solidFill>
                <a:latin typeface="Times New Roman"/>
              </a:rPr>
              <a:t>    </a:t>
            </a:r>
            <a:endParaRPr/>
          </a:p>
        </p:txBody>
      </p:sp>
      <p:sp>
        <p:nvSpPr>
          <p:cNvPr id="157" name="CustomShape 3"/>
          <p:cNvSpPr/>
          <p:nvPr/>
        </p:nvSpPr>
        <p:spPr>
          <a:xfrm>
            <a:off x="357120" y="1631520"/>
            <a:ext cx="8500320" cy="118764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Интернет </a:t>
            </a:r>
            <a:r>
              <a:rPr lang="ru-RU" sz="2400">
                <a:solidFill>
                  <a:srgbClr val="0000CC"/>
                </a:solidFill>
                <a:latin typeface="Times New Roman"/>
                <a:ea typeface="DejaVu Sans"/>
              </a:rPr>
              <a:t>— это единая глобальная компьютерная сеть, объединяющая огромное число компьютеров, которые могут обмениваться между собой информацией.</a:t>
            </a:r>
            <a:endParaRPr/>
          </a:p>
        </p:txBody>
      </p:sp>
      <p:sp>
        <p:nvSpPr>
          <p:cNvPr id="158" name="CustomShape 4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99BFC8C1-9422-4D22-BADF-403B822D50B6}" type="slidenum">
              <a:rPr lang="ru-RU" sz="1200">
                <a:solidFill>
                  <a:srgbClr val="8B8B8B"/>
                </a:solidFill>
                <a:latin typeface="Calibri"/>
              </a:rPr>
              <a:t>2</a:t>
            </a:fld>
            <a:endParaRPr/>
          </a:p>
        </p:txBody>
      </p:sp>
      <p:pic>
        <p:nvPicPr>
          <p:cNvPr id="159" name="Рисунок 158"/>
          <p:cNvPicPr/>
          <p:nvPr/>
        </p:nvPicPr>
        <p:blipFill>
          <a:blip r:embed="rId2"/>
          <a:stretch>
            <a:fillRect/>
          </a:stretch>
        </p:blipFill>
        <p:spPr>
          <a:xfrm>
            <a:off x="1728000" y="3096000"/>
            <a:ext cx="5169600" cy="347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214200" y="310680"/>
            <a:ext cx="8714520" cy="6045840"/>
          </a:xfrm>
          <a:prstGeom prst="rect">
            <a:avLst/>
          </a:prstGeom>
          <a:noFill/>
          <a:ln w="76320">
            <a:solidFill>
              <a:srgbClr val="F5F4ED"/>
            </a:solidFill>
            <a:miter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Вопрос №3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Kozuka Mincho Pr6N B"/>
              </a:rPr>
              <a:t>Новый друг Остапа, с которым Остап познакомился вчера в Интернете,  Иван, попросил Остапа срочно сообщить ему такую информацию: номер  телефона, домашний  адрес, кем работают родители Остапа. 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/>
                <a:ea typeface="Kozuka Mincho Pr6N B"/>
              </a:rPr>
              <a:t>Остап должен: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1.Сообщить Ивану нужные сведения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2.Не сообщать в Интернете, а сообщить при встрече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 dirty="0">
                <a:solidFill>
                  <a:srgbClr val="0000CC"/>
                </a:solidFill>
                <a:latin typeface="Times New Roman"/>
                <a:ea typeface="Kozuka Mincho Pr6N B"/>
              </a:rPr>
              <a:t>3.Ни в коем случае не сообщать никакую личную информацию</a:t>
            </a:r>
            <a:endParaRPr dirty="0"/>
          </a:p>
        </p:txBody>
      </p:sp>
      <p:sp>
        <p:nvSpPr>
          <p:cNvPr id="219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77DF61AF-24A4-46C4-AF83-F4F671E93A27}" type="slidenum">
              <a:rPr lang="ru-RU" sz="1200">
                <a:solidFill>
                  <a:srgbClr val="8B8B8B"/>
                </a:solidFill>
                <a:latin typeface="Calibri"/>
              </a:rPr>
              <a:t>20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142920" y="500040"/>
            <a:ext cx="8786160" cy="1796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Никогда не рассказывай о себе незнакомым людям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 в Интернете: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где ты живешь, учишься, свой номер телефона.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Это должны знать только твои друзья и семья!</a:t>
            </a:r>
            <a:endParaRPr/>
          </a:p>
        </p:txBody>
      </p:sp>
      <p:sp>
        <p:nvSpPr>
          <p:cNvPr id="221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2C29C4C9-F1ED-45E5-A5E6-736E4ABDF3EA}" type="slidenum">
              <a:rPr lang="ru-RU" sz="1200">
                <a:solidFill>
                  <a:srgbClr val="8B8B8B"/>
                </a:solidFill>
                <a:latin typeface="Calibri"/>
              </a:rPr>
              <a:t>21</a:t>
            </a:fld>
            <a:endParaRPr/>
          </a:p>
        </p:txBody>
      </p:sp>
      <p:pic>
        <p:nvPicPr>
          <p:cNvPr id="222" name="Рисунок 221"/>
          <p:cNvPicPr/>
          <p:nvPr/>
        </p:nvPicPr>
        <p:blipFill>
          <a:blip r:embed="rId2"/>
          <a:stretch>
            <a:fillRect/>
          </a:stretch>
        </p:blipFill>
        <p:spPr>
          <a:xfrm>
            <a:off x="2738880" y="2458440"/>
            <a:ext cx="3308760" cy="416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275984" y="711778"/>
            <a:ext cx="8714520" cy="4949469"/>
          </a:xfrm>
          <a:prstGeom prst="rect">
            <a:avLst/>
          </a:prstGeom>
          <a:noFill/>
          <a:ln w="76320">
            <a:solidFill>
              <a:srgbClr val="F5F4ED"/>
            </a:solidFill>
            <a:miter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Вопрос №4</a:t>
            </a:r>
            <a:endParaRPr/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CC"/>
                </a:solidFill>
                <a:latin typeface="Times New Roman"/>
                <a:ea typeface="Kozuka Mincho Pr6N B"/>
              </a:rPr>
              <a:t>Вася решил опубликовать в Социальной сети Vk  свою фотографию и  фотографии своих одноклассников. Можно ли ему это  делать?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1.Нет, нельзя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2.Можно, с согласия одноклассников</a:t>
            </a:r>
            <a:endParaRPr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Kozuka Mincho Pr6N B"/>
              </a:rPr>
              <a:t>3.Можно, согласие одноклассников не обязательно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24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08528B36-DB1C-44E6-BE0D-00B699A937CB}" type="slidenum">
              <a:rPr lang="ru-RU" sz="1200">
                <a:solidFill>
                  <a:srgbClr val="8B8B8B"/>
                </a:solidFill>
                <a:latin typeface="Calibri"/>
              </a:rPr>
              <a:t>22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928800" y="500040"/>
            <a:ext cx="7428960" cy="943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Публиковать фотографии знакомых,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друзей можно только с их согласия.</a:t>
            </a:r>
            <a:endParaRPr/>
          </a:p>
        </p:txBody>
      </p:sp>
      <p:sp>
        <p:nvSpPr>
          <p:cNvPr id="226" name="CustomShape 2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CustomShape 3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CustomShape 4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CustomShape 5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CustomShape 6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CustomShape 7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DA73646-5B47-431A-88F3-5BDE303A9ADB}" type="slidenum">
              <a:rPr lang="ru-RU" sz="1200">
                <a:solidFill>
                  <a:srgbClr val="8B8B8B"/>
                </a:solidFill>
                <a:latin typeface="Calibri"/>
              </a:rPr>
              <a:t>23</a:t>
            </a:fld>
            <a:endParaRPr/>
          </a:p>
        </p:txBody>
      </p:sp>
      <p:pic>
        <p:nvPicPr>
          <p:cNvPr id="232" name="Рисунок 231"/>
          <p:cNvPicPr/>
          <p:nvPr/>
        </p:nvPicPr>
        <p:blipFill>
          <a:blip r:embed="rId2"/>
          <a:stretch>
            <a:fillRect/>
          </a:stretch>
        </p:blipFill>
        <p:spPr>
          <a:xfrm>
            <a:off x="1526400" y="1612800"/>
            <a:ext cx="6393240" cy="4794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457200" y="227160"/>
            <a:ext cx="8228880" cy="1237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ru-RU" sz="4400" b="1">
                <a:solidFill>
                  <a:srgbClr val="0000CC"/>
                </a:solidFill>
                <a:latin typeface="Times New Roman"/>
              </a:rPr>
              <a:t>Используемая литература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0000CC"/>
                </a:solidFill>
                <a:latin typeface="Times New Roman"/>
              </a:rPr>
              <a:t>и интернет-ресурсы:</a:t>
            </a:r>
            <a:endParaRPr/>
          </a:p>
        </p:txBody>
      </p:sp>
      <p:sp>
        <p:nvSpPr>
          <p:cNvPr id="236" name="CustomShape 2"/>
          <p:cNvSpPr/>
          <p:nvPr/>
        </p:nvSpPr>
        <p:spPr>
          <a:xfrm>
            <a:off x="720000" y="2088000"/>
            <a:ext cx="8423640" cy="165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dirty="0">
                <a:solidFill>
                  <a:srgbClr val="0000CC"/>
                </a:solidFill>
                <a:latin typeface="Arial"/>
              </a:rPr>
              <a:t>Блинков И.А.: Безопасность детей и молодежи в сети </a:t>
            </a:r>
            <a:r>
              <a:rPr lang="ru-RU" dirty="0" smtClean="0">
                <a:solidFill>
                  <a:srgbClr val="0000CC"/>
                </a:solidFill>
                <a:latin typeface="Arial"/>
              </a:rPr>
              <a:t>Интернет</a:t>
            </a:r>
          </a:p>
          <a:p>
            <a:r>
              <a:rPr lang="ru-RU" dirty="0" smtClean="0">
                <a:solidFill>
                  <a:srgbClr val="0000CC"/>
                </a:solidFill>
                <a:latin typeface="Arial"/>
                <a:hlinkClick r:id="rId2"/>
              </a:rPr>
              <a:t>http</a:t>
            </a:r>
            <a:r>
              <a:rPr lang="ru-RU" dirty="0">
                <a:solidFill>
                  <a:srgbClr val="0000CC"/>
                </a:solidFill>
                <a:latin typeface="Arial"/>
                <a:hlinkClick r:id="rId2"/>
              </a:rPr>
              <a:t>://ru.wikipedia.org/wiki/%</a:t>
            </a:r>
            <a:r>
              <a:rPr lang="ru-RU" dirty="0" smtClean="0">
                <a:solidFill>
                  <a:srgbClr val="0000CC"/>
                </a:solidFill>
                <a:latin typeface="Arial"/>
                <a:hlinkClick r:id="rId2"/>
              </a:rPr>
              <a:t>C8%ED%F2%E5%F0%ED%E5%F2</a:t>
            </a:r>
            <a:endParaRPr lang="ru-RU" dirty="0" smtClean="0">
              <a:solidFill>
                <a:srgbClr val="0000CC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CC"/>
                </a:solidFill>
                <a:latin typeface="Arial"/>
              </a:rPr>
              <a:t></a:t>
            </a:r>
            <a:r>
              <a:rPr lang="ru-RU" dirty="0">
                <a:solidFill>
                  <a:srgbClr val="0000CC"/>
                </a:solidFill>
                <a:latin typeface="Arial"/>
              </a:rPr>
              <a:t>Сайт http://content-filtering.ru/children</a:t>
            </a:r>
            <a:endParaRPr sz="1200" dirty="0"/>
          </a:p>
        </p:txBody>
      </p:sp>
      <p:sp>
        <p:nvSpPr>
          <p:cNvPr id="237" name="CustomShape 3"/>
          <p:cNvSpPr/>
          <p:nvPr/>
        </p:nvSpPr>
        <p:spPr>
          <a:xfrm>
            <a:off x="720000" y="3068960"/>
            <a:ext cx="7199640" cy="3006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dirty="0">
                <a:solidFill>
                  <a:srgbClr val="0000CC"/>
                </a:solidFill>
                <a:latin typeface="Arial"/>
              </a:rPr>
              <a:t>Остерегайся мошенничества в Интернете 2:52http://</a:t>
            </a:r>
            <a:r>
              <a:rPr lang="ru-RU" dirty="0" smtClean="0">
                <a:solidFill>
                  <a:srgbClr val="0000CC"/>
                </a:solidFill>
                <a:latin typeface="Arial"/>
              </a:rPr>
              <a:t>www.youtube.com/watch?v=AMCsvZXCd9w&amp;feature=BFa&amp;list=PLD70B</a:t>
            </a:r>
          </a:p>
          <a:p>
            <a:r>
              <a:rPr lang="ru-RU" dirty="0" smtClean="0">
                <a:solidFill>
                  <a:srgbClr val="0000CC"/>
                </a:solidFill>
                <a:latin typeface="Arial"/>
              </a:rPr>
              <a:t>Развлечения </a:t>
            </a:r>
            <a:r>
              <a:rPr lang="ru-RU" dirty="0">
                <a:solidFill>
                  <a:srgbClr val="0000CC"/>
                </a:solidFill>
                <a:latin typeface="Arial"/>
              </a:rPr>
              <a:t>и безопасность в Интернете 2:00http://www.youtube.com/watch?v=3Ap1rKr0RCE&amp;feature=relmfu </a:t>
            </a:r>
            <a:r>
              <a:rPr lang="ru-RU" sz="1400" dirty="0">
                <a:solidFill>
                  <a:srgbClr val="0000CC"/>
                </a:solidFill>
                <a:latin typeface="Arial"/>
              </a:rPr>
              <a:t>ОСНОВНЫЕ ПРАВИЛА БЕЗОПАСНОГО ИНТЕРНЕТА </a:t>
            </a:r>
            <a:endParaRPr sz="1200" dirty="0"/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0" y="0"/>
            <a:ext cx="8999640" cy="201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ru-RU" sz="5400" b="1">
                <a:solidFill>
                  <a:srgbClr val="0000CC"/>
                </a:solidFill>
                <a:latin typeface="Times New Roman"/>
              </a:rPr>
              <a:t>Компьютер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5400" b="1">
                <a:solidFill>
                  <a:srgbClr val="0000CC"/>
                </a:solidFill>
                <a:latin typeface="Times New Roman"/>
              </a:rPr>
              <a:t>Гаджет</a:t>
            </a:r>
            <a:endParaRPr/>
          </a:p>
        </p:txBody>
      </p:sp>
      <p:sp>
        <p:nvSpPr>
          <p:cNvPr id="161" name="CustomShape 2"/>
          <p:cNvSpPr/>
          <p:nvPr/>
        </p:nvSpPr>
        <p:spPr>
          <a:xfrm>
            <a:off x="169200" y="1872000"/>
            <a:ext cx="4078440" cy="489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3200">
                <a:solidFill>
                  <a:srgbClr val="0000CC"/>
                </a:solidFill>
                <a:latin typeface="Times New Roman"/>
              </a:rPr>
              <a:t>Применяются для многих целей: обрабатывать, хранить и передавать самую разнообразную информацию, используются в самых разных видах человеческой деятельности.</a:t>
            </a:r>
            <a:endParaRPr/>
          </a:p>
        </p:txBody>
      </p:sp>
      <p:sp>
        <p:nvSpPr>
          <p:cNvPr id="162" name="CustomShape 3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7A0A6618-AE45-4999-B906-A9F846CD02BD}" type="slidenum">
              <a:rPr lang="ru-RU" sz="1200">
                <a:solidFill>
                  <a:srgbClr val="8B8B8B"/>
                </a:solidFill>
                <a:latin typeface="Calibri"/>
              </a:rPr>
              <a:t>3</a:t>
            </a:fld>
            <a:endParaRPr/>
          </a:p>
        </p:txBody>
      </p:sp>
      <p:pic>
        <p:nvPicPr>
          <p:cNvPr id="163" name="Рисунок 162"/>
          <p:cNvPicPr/>
          <p:nvPr/>
        </p:nvPicPr>
        <p:blipFill>
          <a:blip r:embed="rId2"/>
          <a:stretch>
            <a:fillRect/>
          </a:stretch>
        </p:blipFill>
        <p:spPr>
          <a:xfrm>
            <a:off x="4680000" y="2322720"/>
            <a:ext cx="4453920" cy="41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857160" y="357120"/>
            <a:ext cx="7428960" cy="1796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Зайти в Интернет можно только с помощью браузера.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>
                <a:solidFill>
                  <a:srgbClr val="0000CC"/>
                </a:solidFill>
                <a:latin typeface="Times New Roman"/>
                <a:ea typeface="Verdana"/>
              </a:rPr>
              <a:t>Браузер - средство просмотра веб-страниц сети Интернет.</a:t>
            </a:r>
            <a:endParaRPr/>
          </a:p>
        </p:txBody>
      </p:sp>
      <p:pic>
        <p:nvPicPr>
          <p:cNvPr id="165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214720" y="2286000"/>
            <a:ext cx="4571280" cy="4320720"/>
          </a:xfrm>
          <a:prstGeom prst="rect">
            <a:avLst/>
          </a:prstGeom>
          <a:ln>
            <a:noFill/>
          </a:ln>
        </p:spPr>
      </p:pic>
      <p:sp>
        <p:nvSpPr>
          <p:cNvPr id="166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396A686-767D-4CBF-BCE8-561209053B99}" type="slidenum">
              <a:rPr lang="ru-RU" sz="1200">
                <a:solidFill>
                  <a:srgbClr val="8B8B8B"/>
                </a:solidFill>
                <a:latin typeface="Calibri"/>
              </a:rPr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539640" y="189000"/>
            <a:ext cx="8078040" cy="519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FFFFFF"/>
                </a:solidFill>
                <a:latin typeface="Times New Roman"/>
              </a:rPr>
              <a:t>  </a:t>
            </a:r>
            <a:r>
              <a:rPr lang="ru-RU" sz="3600" b="1">
                <a:solidFill>
                  <a:srgbClr val="0000CC"/>
                </a:solidFill>
                <a:latin typeface="Times New Roman"/>
              </a:rPr>
              <a:t>Ответьте на вопросы:</a:t>
            </a:r>
            <a:endParaRPr/>
          </a:p>
        </p:txBody>
      </p:sp>
      <p:sp>
        <p:nvSpPr>
          <p:cNvPr id="168" name="CustomShape 2"/>
          <p:cNvSpPr/>
          <p:nvPr/>
        </p:nvSpPr>
        <p:spPr>
          <a:xfrm>
            <a:off x="395280" y="907920"/>
            <a:ext cx="4961880" cy="5663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1.Есть ли у вас компьютер?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2. Есть ли у вас доступ к сети Интернет?  (мобильный телефон, компьютер)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3. Сколько времени вы проводите в сети Интернет?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4. Как вы считаете – опасен Интернет или нет?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5. Чем вы занимаетесь в Интернете?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6. Как родители относятся к вашей работе в сети Интернет?</a:t>
            </a:r>
            <a:endParaRPr/>
          </a:p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0000CC"/>
                </a:solidFill>
                <a:latin typeface="Times New Roman"/>
              </a:rPr>
              <a:t>7. Получаете удовольствие от работы в Интернете?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6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5867280" y="1125360"/>
            <a:ext cx="2758320" cy="2010600"/>
          </a:xfrm>
          <a:prstGeom prst="rect">
            <a:avLst/>
          </a:prstGeom>
          <a:ln w="9360">
            <a:noFill/>
          </a:ln>
        </p:spPr>
      </p:pic>
      <p:pic>
        <p:nvPicPr>
          <p:cNvPr id="17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5357880" y="4000680"/>
            <a:ext cx="3399840" cy="22568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500040" y="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0000CC"/>
                </a:solidFill>
                <a:latin typeface="Times New Roman"/>
              </a:rPr>
              <a:t>Достоинства Интернета</a:t>
            </a:r>
            <a:endParaRPr/>
          </a:p>
        </p:txBody>
      </p:sp>
      <p:sp>
        <p:nvSpPr>
          <p:cNvPr id="172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36EF8D4F-7F25-459B-AF4C-1B23B48C716B}" type="slidenum">
              <a:rPr lang="ru-RU" sz="1200">
                <a:solidFill>
                  <a:srgbClr val="8B8B8B"/>
                </a:solidFill>
                <a:latin typeface="Calibri"/>
              </a:rPr>
              <a:t>6</a:t>
            </a:fld>
            <a:endParaRPr/>
          </a:p>
        </p:txBody>
      </p:sp>
      <p:sp>
        <p:nvSpPr>
          <p:cNvPr id="173" name="CustomShape 3"/>
          <p:cNvSpPr/>
          <p:nvPr/>
        </p:nvSpPr>
        <p:spPr>
          <a:xfrm>
            <a:off x="428760" y="1214280"/>
            <a:ext cx="8228880" cy="318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Приобретение товаров и услуг, не выходя из дома.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Общение и обмен информацией с людьми, находящимися в других городах, странах…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Получения дополнительного образования.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Обеспечение досуга: фильмы, игры, музыка, социальные сети и т.д.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ru-RU" sz="2400" b="1">
                <a:solidFill>
                  <a:srgbClr val="0000CC"/>
                </a:solidFill>
                <a:latin typeface="Times New Roman"/>
                <a:ea typeface="DejaVu Sans"/>
              </a:rPr>
              <a:t>Быстрота получения и доступность любой информации.</a:t>
            </a:r>
            <a:endParaRPr/>
          </a:p>
        </p:txBody>
      </p:sp>
      <p:pic>
        <p:nvPicPr>
          <p:cNvPr id="174" name="Рисунок 173"/>
          <p:cNvPicPr/>
          <p:nvPr/>
        </p:nvPicPr>
        <p:blipFill>
          <a:blip r:embed="rId2"/>
          <a:stretch>
            <a:fillRect/>
          </a:stretch>
        </p:blipFill>
        <p:spPr>
          <a:xfrm>
            <a:off x="3287160" y="4248000"/>
            <a:ext cx="2519640" cy="251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A52C35A-9B92-4C50-800F-6A915B6093CA}" type="slidenum">
              <a:rPr lang="ru-RU" sz="1200">
                <a:solidFill>
                  <a:srgbClr val="8B8B8B"/>
                </a:solidFill>
                <a:latin typeface="Calibri"/>
              </a:rPr>
              <a:t>7</a:t>
            </a:fld>
            <a:endParaRPr/>
          </a:p>
        </p:txBody>
      </p:sp>
      <p:sp>
        <p:nvSpPr>
          <p:cNvPr id="176" name="CustomShape 2"/>
          <p:cNvSpPr/>
          <p:nvPr/>
        </p:nvSpPr>
        <p:spPr>
          <a:xfrm>
            <a:off x="428760" y="0"/>
            <a:ext cx="8228880" cy="785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CC"/>
                </a:solidFill>
                <a:latin typeface="Times New Roman"/>
              </a:rPr>
              <a:t>Опасности Интернета</a:t>
            </a:r>
            <a:endParaRPr/>
          </a:p>
        </p:txBody>
      </p:sp>
      <p:pic>
        <p:nvPicPr>
          <p:cNvPr id="177" name="Рисунок 176"/>
          <p:cNvPicPr/>
          <p:nvPr/>
        </p:nvPicPr>
        <p:blipFill>
          <a:blip r:embed="rId2"/>
          <a:stretch>
            <a:fillRect/>
          </a:stretch>
        </p:blipFill>
        <p:spPr>
          <a:xfrm>
            <a:off x="1094040" y="1224000"/>
            <a:ext cx="6681600" cy="487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995A100D-3883-4334-9092-666ACE7AFD12}" type="slidenum">
              <a:rPr lang="ru-RU" sz="1200">
                <a:solidFill>
                  <a:srgbClr val="8B8B8B"/>
                </a:solidFill>
                <a:latin typeface="Calibri"/>
              </a:rPr>
              <a:t>8</a:t>
            </a:fld>
            <a:endParaRPr/>
          </a:p>
        </p:txBody>
      </p:sp>
      <p:sp>
        <p:nvSpPr>
          <p:cNvPr id="179" name="CustomShape 2"/>
          <p:cNvSpPr/>
          <p:nvPr/>
        </p:nvSpPr>
        <p:spPr>
          <a:xfrm>
            <a:off x="428760" y="0"/>
            <a:ext cx="8228880" cy="785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80" name="CustomShape 3"/>
          <p:cNvSpPr/>
          <p:nvPr/>
        </p:nvSpPr>
        <p:spPr>
          <a:xfrm>
            <a:off x="500040" y="785880"/>
            <a:ext cx="3171600" cy="4181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0000CC"/>
                </a:solidFill>
                <a:latin typeface="Times New Roman"/>
                <a:ea typeface="DejaVu Sans"/>
              </a:rPr>
              <a:t>Запомните! Они пытаются выманить деньги любыми способами!</a:t>
            </a:r>
            <a:endParaRPr/>
          </a:p>
        </p:txBody>
      </p:sp>
      <p:sp>
        <p:nvSpPr>
          <p:cNvPr id="181" name="CustomShape 4"/>
          <p:cNvSpPr/>
          <p:nvPr/>
        </p:nvSpPr>
        <p:spPr>
          <a:xfrm>
            <a:off x="2420280" y="288000"/>
            <a:ext cx="5441040" cy="79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>
                <a:solidFill>
                  <a:srgbClr val="FF0000"/>
                </a:solidFill>
                <a:latin typeface="Times New Roman"/>
              </a:rPr>
              <a:t>Интернет-мошенники!</a:t>
            </a:r>
            <a:endParaRPr/>
          </a:p>
        </p:txBody>
      </p:sp>
      <p:pic>
        <p:nvPicPr>
          <p:cNvPr id="182" name="Рисунок 181"/>
          <p:cNvPicPr/>
          <p:nvPr/>
        </p:nvPicPr>
        <p:blipFill>
          <a:blip r:embed="rId2"/>
          <a:stretch>
            <a:fillRect/>
          </a:stretch>
        </p:blipFill>
        <p:spPr>
          <a:xfrm>
            <a:off x="4752000" y="1296000"/>
            <a:ext cx="2699640" cy="539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457200" y="277920"/>
            <a:ext cx="8228880" cy="1139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400" b="1">
                <a:solidFill>
                  <a:srgbClr val="FF0000"/>
                </a:solidFill>
                <a:latin typeface="Times New Roman"/>
              </a:rPr>
              <a:t>Интернет-мошенники!</a:t>
            </a:r>
            <a:endParaRPr/>
          </a:p>
        </p:txBody>
      </p:sp>
      <p:sp>
        <p:nvSpPr>
          <p:cNvPr id="184" name="CustomShape 2"/>
          <p:cNvSpPr/>
          <p:nvPr/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AC7C388E-A90D-4D84-90AA-6E08DDAD8E54}" type="slidenum">
              <a:rPr lang="ru-RU" sz="1200">
                <a:solidFill>
                  <a:srgbClr val="8B8B8B"/>
                </a:solidFill>
                <a:latin typeface="Calibri"/>
              </a:rPr>
              <a:t>9</a:t>
            </a:fld>
            <a:endParaRPr/>
          </a:p>
        </p:txBody>
      </p:sp>
      <p:pic>
        <p:nvPicPr>
          <p:cNvPr id="185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" y="1352880"/>
            <a:ext cx="7143120" cy="521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800</Words>
  <Application>Microsoft Office PowerPoint</Application>
  <PresentationFormat>Экран (4:3)</PresentationFormat>
  <Paragraphs>127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ученик</cp:lastModifiedBy>
  <cp:revision>2</cp:revision>
  <dcterms:modified xsi:type="dcterms:W3CDTF">2020-10-30T07:53:41Z</dcterms:modified>
</cp:coreProperties>
</file>