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0" r:id="rId22"/>
    <p:sldId id="277" r:id="rId23"/>
    <p:sldId id="278" r:id="rId24"/>
    <p:sldId id="279" r:id="rId25"/>
    <p:sldId id="281" r:id="rId26"/>
    <p:sldId id="282" r:id="rId27"/>
    <p:sldId id="283" r:id="rId28"/>
    <p:sldId id="285" r:id="rId29"/>
    <p:sldId id="286" r:id="rId30"/>
    <p:sldId id="287" r:id="rId31"/>
    <p:sldId id="284" r:id="rId32"/>
    <p:sldId id="288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21" autoAdjust="0"/>
    <p:restoredTop sz="94660"/>
  </p:normalViewPr>
  <p:slideViewPr>
    <p:cSldViewPr>
      <p:cViewPr varScale="1">
        <p:scale>
          <a:sx n="65" d="100"/>
          <a:sy n="65" d="100"/>
        </p:scale>
        <p:origin x="-4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E8B95B-93BC-445D-8EB3-F55B0B59F152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66A705-F0C7-4B01-A5EB-4E44A83085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6422595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Для любого ребенка в любом возрасте семья и школа являются важными социальными институтами.</a:t>
            </a:r>
            <a:r>
              <a:rPr lang="ru-RU" baseline="0" dirty="0" smtClean="0"/>
              <a:t> Дети, пока маленькие, беззащитны и беспомощны. Из сложной жизненной ситуации им очень сложно выйти самостоятельно. Школа и семья, это две большие руки, которые могут поддержать ребенка, подтолкнуть в нужном направлении, направить. Оба этих института существуют для детей. У нас нет другой работы, мы занимаемся развитием и обучением детей.  Сейчас главная цель государства -  это воспитание личности. И мы ее реализовываем. Семья живет и существует ради своего ребенка или нескольких детей! Цель семьи и ее задача, родить ребенка, вырастить его, поставить на ноги и дать возможность расти и строить свою жизнь самостоятельно. Поэтому наша общая цель (как яблоко на ветке) – это ребенок!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6A705-F0C7-4B01-A5EB-4E44A8308521}" type="slidenum">
              <a:rPr lang="ru-RU" smtClean="0"/>
              <a:pPr/>
              <a:t>3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 сожалению, зачастую получается что мы в школе требуем шапку, когда на улице мороз, а у ребенка ее нет или мы слышим:</a:t>
            </a:r>
            <a:r>
              <a:rPr lang="ru-RU" baseline="0" dirty="0" smtClean="0"/>
              <a:t> «Я ее дома вообще никогда не ношу». В этом случае хочется обратиться к родителям с просьбой- если дома ребенок не носит перчатки, варежки, шапки и прочие важные для зимы вещи, в школу эти предметы обязательно нужно привезти и передать воспитателю. Разберемся, как одеть их на ребенка, главное чтобы они были. И конечно, мнение родителей, в этом случае очень важно. Если родитель считает, что можно обойтись без шапки, то наша задача усложняется. 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6A705-F0C7-4B01-A5EB-4E44A8308521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/>
              <a:t>Старшие дети ухаживают за младшими, помогают, следят за их одеждой, сопровождают при необходимости, младшие имеют пример взаимодействи</a:t>
            </a:r>
            <a:r>
              <a:rPr lang="ru-RU" sz="1200" baseline="0" dirty="0" smtClean="0"/>
              <a:t>я старших воспитанников с воспитателями.   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6A705-F0C7-4B01-A5EB-4E44A8308521}" type="slidenum">
              <a:rPr lang="ru-RU" smtClean="0"/>
              <a:pPr/>
              <a:t>8</a:t>
            </a:fld>
            <a:endParaRPr lang="ru-RU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Основная задача – это сделать так, чтобы дети были приспособлены к жизни.     Дать столько знаний и умений, сколько</a:t>
            </a:r>
            <a:r>
              <a:rPr lang="ru-RU" baseline="0" dirty="0" smtClean="0"/>
              <a:t> каждый индивидуальный ребенок может взять, вместить в себя. Поэтому и работа строиться на индивидуальном подходе. Наполняемость классов до 12 человек. 12 нет нив одном классе- комплекте. Везде меньше. Есть возможность учесть индивидуальные особенности ребенка, приготовить для каждого индивидуальные задания, провести игру, там, где сложно, включить  каждого из детей в образовательный процесс. Подчеркиваю, что в общеобразовательной массовой школе это невозможно. Есть возможность создать эмоционально комфортные условия на уроках. Например, посадить детей по одному, организовать игры на полу и другое. Все это способствует  получению и закреплению новых знаний.  Мы готовим детей к получению трудовой профессии. После окончания нашей школы ваши дети получат свидетельство об образовании государственного образца, которое поможет им поступить в  учреждения СПО на ряд трудовых специальностей.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66A705-F0C7-4B01-A5EB-4E44A8308521}" type="slidenum">
              <a:rPr lang="ru-RU" smtClean="0"/>
              <a:pPr/>
              <a:t>9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10.11.2017</a:t>
            </a:fld>
            <a:endParaRPr lang="ru-RU" dirty="0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22376" y="785794"/>
            <a:ext cx="7772400" cy="564360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0" dirty="0" smtClean="0">
                <a:solidFill>
                  <a:schemeClr val="tx1"/>
                </a:solidFill>
              </a:rPr>
              <a:t>ГБОУ «МАКСАТИХИНСКАЯ ШКОЛА-ИНТЕРНАТ»</a:t>
            </a:r>
            <a:br>
              <a:rPr lang="ru-RU" sz="2700" b="0" dirty="0" smtClean="0">
                <a:solidFill>
                  <a:schemeClr val="tx1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Родительское собрание на тему:</a:t>
            </a:r>
            <a:br>
              <a:rPr lang="ru-RU" dirty="0" smtClean="0"/>
            </a:br>
            <a:r>
              <a:rPr lang="ru-RU" dirty="0" smtClean="0"/>
              <a:t>«Школа- ребёнок-родитель. Гарантии, права, обязанности»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5643602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/>
              <a:t>Задача  собрания:</a:t>
            </a:r>
            <a:br>
              <a:rPr lang="ru-RU" sz="4000" dirty="0" smtClean="0"/>
            </a:br>
            <a:r>
              <a:rPr lang="ru-RU" sz="4000" b="0" dirty="0" smtClean="0">
                <a:solidFill>
                  <a:schemeClr val="tx1"/>
                </a:solidFill>
              </a:rPr>
              <a:t>определить цели и способы взаимодействия между родителями и школой для достижения наилучшего результата в обучении и развитии учащихся.</a:t>
            </a:r>
            <a:br>
              <a:rPr lang="ru-RU" sz="4000" b="0" dirty="0" smtClean="0">
                <a:solidFill>
                  <a:schemeClr val="tx1"/>
                </a:solidFill>
              </a:rPr>
            </a:b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785818"/>
          </a:xfrm>
        </p:spPr>
        <p:txBody>
          <a:bodyPr/>
          <a:lstStyle/>
          <a:p>
            <a:pPr algn="ctr"/>
            <a:r>
              <a:rPr lang="ru-RU" dirty="0" smtClean="0"/>
              <a:t>ОПРЕДЕЛЕНИЕ ЦЕЛИ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571612"/>
            <a:ext cx="8183880" cy="392909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/>
              <a:t>школа				семья </a:t>
            </a:r>
            <a:endParaRPr lang="ru-RU" sz="4400" b="1" dirty="0"/>
          </a:p>
        </p:txBody>
      </p:sp>
      <p:sp>
        <p:nvSpPr>
          <p:cNvPr id="4" name="Овал 3"/>
          <p:cNvSpPr/>
          <p:nvPr/>
        </p:nvSpPr>
        <p:spPr>
          <a:xfrm>
            <a:off x="2928926" y="2928934"/>
            <a:ext cx="3071834" cy="22145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РЕБЁНОК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57166"/>
            <a:ext cx="8183880" cy="100013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ОПРЕДЕЛЕНИЕ РЕЗУЛЬТАТА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571612"/>
            <a:ext cx="8183880" cy="4143404"/>
          </a:xfrm>
        </p:spPr>
        <p:txBody>
          <a:bodyPr/>
          <a:lstStyle/>
          <a:p>
            <a:pPr>
              <a:buFont typeface="Arial" charset="0"/>
              <a:buChar char="•"/>
            </a:pPr>
            <a:r>
              <a:rPr lang="ru-RU" dirty="0" smtClean="0"/>
              <a:t>Здоровый			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Успешный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Трудолюбивый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Внимательный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Отзывчивый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Удачливый</a:t>
            </a:r>
          </a:p>
          <a:p>
            <a:pPr>
              <a:buFont typeface="Arial" charset="0"/>
              <a:buChar char="•"/>
            </a:pPr>
            <a:r>
              <a:rPr lang="ru-RU" dirty="0" smtClean="0"/>
              <a:t>Приспособленный к жизни</a:t>
            </a:r>
          </a:p>
          <a:p>
            <a:pPr>
              <a:buFont typeface="Arial" charset="0"/>
              <a:buChar char="•"/>
            </a:pPr>
            <a:endParaRPr lang="ru-RU" dirty="0" smtClean="0"/>
          </a:p>
        </p:txBody>
      </p:sp>
      <p:sp>
        <p:nvSpPr>
          <p:cNvPr id="6" name="Овал 5"/>
          <p:cNvSpPr/>
          <p:nvPr/>
        </p:nvSpPr>
        <p:spPr>
          <a:xfrm>
            <a:off x="5143504" y="1928802"/>
            <a:ext cx="3143272" cy="22145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/>
              <a:t>ребёнок</a:t>
            </a:r>
            <a:endParaRPr lang="ru-RU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857256"/>
          </a:xfrm>
        </p:spPr>
        <p:txBody>
          <a:bodyPr/>
          <a:lstStyle/>
          <a:p>
            <a:pPr algn="ctr"/>
            <a:r>
              <a:rPr lang="ru-RU" dirty="0" smtClean="0"/>
              <a:t>Что мы для этого делаем?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500174"/>
            <a:ext cx="8183880" cy="4786346"/>
          </a:xfrm>
        </p:spPr>
        <p:txBody>
          <a:bodyPr/>
          <a:lstStyle/>
          <a:p>
            <a:pPr algn="ctr">
              <a:buNone/>
            </a:pPr>
            <a:r>
              <a:rPr lang="ru-RU" b="1" i="1" u="sng" dirty="0" smtClean="0"/>
              <a:t>Чтобы дети были здоровы</a:t>
            </a:r>
          </a:p>
          <a:p>
            <a:pPr algn="ctr">
              <a:buNone/>
            </a:pPr>
            <a:endParaRPr lang="ru-RU" b="1" i="1" u="sng" dirty="0" smtClean="0"/>
          </a:p>
          <a:p>
            <a:pPr marL="514350" indent="-514350" algn="just">
              <a:buAutoNum type="arabicPeriod"/>
            </a:pPr>
            <a:r>
              <a:rPr lang="ru-RU" sz="2000" dirty="0" smtClean="0"/>
              <a:t>Созданы условия для учебной и досуговой деятельности;</a:t>
            </a:r>
          </a:p>
          <a:p>
            <a:pPr marL="514350" indent="-514350" algn="just">
              <a:buAutoNum type="arabicPeriod"/>
            </a:pPr>
            <a:r>
              <a:rPr lang="ru-RU" sz="2000" dirty="0" smtClean="0"/>
              <a:t>Соблюдается режим дня школьника в соответствии с санитарно-эпидемическими требованиями;</a:t>
            </a:r>
          </a:p>
          <a:p>
            <a:pPr marL="514350" indent="-514350" algn="just">
              <a:buAutoNum type="arabicPeriod"/>
            </a:pPr>
            <a:r>
              <a:rPr lang="ru-RU" sz="2000" dirty="0" smtClean="0"/>
              <a:t>Проводятся оздоровительные мероприятия – спортивные соревнования, профилактика заболеваний, медицинские осмотры, инструктажи.</a:t>
            </a:r>
          </a:p>
          <a:p>
            <a:pPr marL="514350" indent="-514350" algn="just">
              <a:buAutoNum type="arabicPeriod"/>
            </a:pPr>
            <a:r>
              <a:rPr lang="ru-RU" sz="2000" dirty="0" smtClean="0"/>
              <a:t>Планомерная ежедневная работа по охране здоровья.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8604"/>
            <a:ext cx="8183880" cy="64294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Что мы для этого делаем 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142984"/>
            <a:ext cx="8183880" cy="464347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u="sng" dirty="0" smtClean="0"/>
              <a:t>Чтобы дети были успешными</a:t>
            </a:r>
          </a:p>
          <a:p>
            <a:pPr algn="ctr">
              <a:buNone/>
            </a:pPr>
            <a:endParaRPr lang="ru-RU" b="1" i="1" u="sng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Участвуем в конкурсах, олимпиадах, выставках на районном, областном и федеральных уровнях;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  Создаем ситуацию успеха на занятиях, уроках и общешкольных мероприятиях;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 Вовлекаем всех детей в активное участие в общешкольных мероприятиях.</a:t>
            </a:r>
          </a:p>
          <a:p>
            <a:pPr marL="457200" indent="-457200" algn="just">
              <a:buAutoNum type="arabicPeriod" startAt="4"/>
            </a:pPr>
            <a:r>
              <a:rPr lang="ru-RU" sz="2000" dirty="0" smtClean="0"/>
              <a:t>Проводим </a:t>
            </a:r>
            <a:r>
              <a:rPr lang="ru-RU" sz="2000" dirty="0" err="1" smtClean="0"/>
              <a:t>внутришкольные</a:t>
            </a:r>
            <a:r>
              <a:rPr lang="ru-RU" sz="2000" dirty="0" smtClean="0"/>
              <a:t> смотры тетрадей, учебников, дневников, конкурсы чтецов, лучшие результаты отмечаем на линейке;</a:t>
            </a:r>
          </a:p>
          <a:p>
            <a:pPr marL="457200" indent="-457200" algn="just">
              <a:buAutoNum type="arabicPeriod" startAt="4"/>
            </a:pPr>
            <a:r>
              <a:rPr lang="ru-RU" sz="2000" dirty="0" smtClean="0"/>
              <a:t> У нас есть доска почета, где мы отмечаем самых успешных и старательных учеников.</a:t>
            </a:r>
          </a:p>
          <a:p>
            <a:pPr algn="ctr">
              <a:buNone/>
            </a:pPr>
            <a:endParaRPr lang="ru-RU" sz="2000" dirty="0" smtClean="0"/>
          </a:p>
          <a:p>
            <a:pPr algn="ctr">
              <a:buNone/>
            </a:pPr>
            <a:endParaRPr lang="ru-RU" b="1" i="1" u="sng" dirty="0" smtClean="0"/>
          </a:p>
          <a:p>
            <a:pPr algn="ctr">
              <a:buNone/>
            </a:pPr>
            <a:endParaRPr lang="ru-RU" b="1" i="1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714356"/>
            <a:ext cx="8183880" cy="785818"/>
          </a:xfrm>
        </p:spPr>
        <p:txBody>
          <a:bodyPr/>
          <a:lstStyle/>
          <a:p>
            <a:pPr algn="ctr"/>
            <a:r>
              <a:rPr lang="ru-RU" dirty="0" smtClean="0"/>
              <a:t>Что мы для этого делаем 3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571612"/>
            <a:ext cx="8183880" cy="4572032"/>
          </a:xfrm>
        </p:spPr>
        <p:txBody>
          <a:bodyPr/>
          <a:lstStyle/>
          <a:p>
            <a:pPr algn="ctr">
              <a:buNone/>
            </a:pPr>
            <a:r>
              <a:rPr lang="ru-RU" b="1" i="1" u="sng" dirty="0" smtClean="0"/>
              <a:t> Чтобы дети были трудолюбивыми</a:t>
            </a:r>
          </a:p>
          <a:p>
            <a:pPr algn="ctr">
              <a:buNone/>
            </a:pPr>
            <a:endParaRPr lang="ru-RU" sz="2000" dirty="0" smtClean="0"/>
          </a:p>
          <a:p>
            <a:pPr marL="457200" indent="-457200" algn="just">
              <a:buAutoNum type="arabicPeriod"/>
            </a:pPr>
            <a:r>
              <a:rPr lang="ru-RU" sz="2000" dirty="0" smtClean="0"/>
              <a:t>Организована система по привитию навыков самообслуживания;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В учебном процессе предусмотрены такие предметы как сельскохозяйственный труд, дополнительный труд и  практика;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Урожай, который выращен на нашем огороде, дети едят в столовой;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Ежегодно проводятся традиционные праздники Урожая с застольем, где дети получают награды и грамоты за хороший труд и качественную работу.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714380"/>
          </a:xfrm>
        </p:spPr>
        <p:txBody>
          <a:bodyPr/>
          <a:lstStyle/>
          <a:p>
            <a:pPr algn="ctr"/>
            <a:r>
              <a:rPr lang="ru-RU" dirty="0" smtClean="0"/>
              <a:t>Что мы для этого делаем 4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214422"/>
            <a:ext cx="8183880" cy="500066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b="1" i="1" u="sng" dirty="0" smtClean="0"/>
              <a:t>Чтобы дети были внимательными, отзывчивыми</a:t>
            </a:r>
          </a:p>
          <a:p>
            <a:pPr algn="ctr">
              <a:buNone/>
            </a:pPr>
            <a:r>
              <a:rPr lang="ru-RU" sz="2000" dirty="0" smtClean="0"/>
              <a:t>Внимание к близким, к родителям, к одноклассникам, к своему здоровью, к учителям.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Систематическая планомерная работа по привитию любви и уважения к чужому труду;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Работа по привитию бережливости к учебникам, к тетрадям;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В воспитательной сетке есть такой раздел, как «Воспитание семейных ценностей»;</a:t>
            </a:r>
          </a:p>
          <a:p>
            <a:pPr marL="457200" indent="-457200" algn="just">
              <a:buAutoNum type="arabicPeriod"/>
            </a:pPr>
            <a:r>
              <a:rPr lang="ru-RU" sz="2000" dirty="0" smtClean="0"/>
              <a:t>Созданы условия для проживания детей в смешанных спальнях в соответствии с  индивидуальными особенностями детей.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71480"/>
            <a:ext cx="8183880" cy="714380"/>
          </a:xfrm>
        </p:spPr>
        <p:txBody>
          <a:bodyPr/>
          <a:lstStyle/>
          <a:p>
            <a:pPr algn="ctr"/>
            <a:r>
              <a:rPr lang="ru-RU" dirty="0" smtClean="0"/>
              <a:t>Что мы для этого делаем 5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28736"/>
            <a:ext cx="8183880" cy="4643470"/>
          </a:xfrm>
        </p:spPr>
        <p:txBody>
          <a:bodyPr/>
          <a:lstStyle/>
          <a:p>
            <a:pPr algn="ctr">
              <a:buNone/>
            </a:pPr>
            <a:r>
              <a:rPr lang="ru-RU" b="1" i="1" u="sng" dirty="0" smtClean="0"/>
              <a:t>Чтобы дети были приспособлены к жизни</a:t>
            </a:r>
          </a:p>
          <a:p>
            <a:pPr algn="ctr">
              <a:buNone/>
            </a:pPr>
            <a:endParaRPr lang="ru-RU" sz="2000" dirty="0" smtClean="0"/>
          </a:p>
          <a:p>
            <a:pPr algn="ctr">
              <a:buNone/>
            </a:pPr>
            <a:endParaRPr lang="ru-RU" sz="2000" dirty="0" smtClean="0"/>
          </a:p>
          <a:p>
            <a:pPr algn="ctr">
              <a:buNone/>
            </a:pPr>
            <a:r>
              <a:rPr lang="ru-RU" sz="4000" dirty="0" smtClean="0"/>
              <a:t>Дать столько, </a:t>
            </a:r>
          </a:p>
          <a:p>
            <a:pPr algn="ctr">
              <a:buNone/>
            </a:pPr>
            <a:r>
              <a:rPr lang="ru-RU" sz="4000" dirty="0" smtClean="0"/>
              <a:t>сколько ребенок может взять и еще немного.</a:t>
            </a:r>
            <a:endParaRPr lang="ru-RU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785818"/>
          </a:xfrm>
        </p:spPr>
        <p:txBody>
          <a:bodyPr/>
          <a:lstStyle/>
          <a:p>
            <a:pPr algn="ctr"/>
            <a:r>
              <a:rPr lang="ru-RU" dirty="0" smtClean="0"/>
              <a:t>Идеальный выпускник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428736"/>
            <a:ext cx="8183880" cy="3929090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Человек, который умеет и любит работать;</a:t>
            </a:r>
          </a:p>
          <a:p>
            <a:pPr algn="just"/>
            <a:r>
              <a:rPr lang="ru-RU" dirty="0" smtClean="0"/>
              <a:t>Способный создать крепкую и дружную семью;</a:t>
            </a:r>
          </a:p>
          <a:p>
            <a:pPr algn="just"/>
            <a:r>
              <a:rPr lang="ru-RU" dirty="0" smtClean="0"/>
              <a:t>Отзывчивый и почитающий своих родителей;</a:t>
            </a:r>
          </a:p>
          <a:p>
            <a:r>
              <a:rPr lang="ru-RU" dirty="0" smtClean="0"/>
              <a:t> Способный найти выход из сложной жизненной ситуации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214422"/>
            <a:ext cx="8183880" cy="2786082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ВЫ ХОТИТЕ,</a:t>
            </a:r>
            <a:br>
              <a:rPr lang="ru-RU" sz="4800" dirty="0" smtClean="0"/>
            </a:br>
            <a:r>
              <a:rPr lang="ru-RU" sz="4800" dirty="0" smtClean="0"/>
              <a:t>ЧТОБЫ ВАШ РЕБЕНОК СТАЛ ТАКИМ?</a:t>
            </a:r>
            <a:endParaRPr lang="ru-RU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1143008"/>
          </a:xfrm>
        </p:spPr>
        <p:txBody>
          <a:bodyPr/>
          <a:lstStyle/>
          <a:p>
            <a:pPr algn="ctr"/>
            <a:r>
              <a:rPr lang="ru-RU" dirty="0" smtClean="0"/>
              <a:t>А что вы делаете для этого?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500306"/>
            <a:ext cx="8258204" cy="1785950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ru-RU" sz="3200" dirty="0" smtClean="0"/>
              <a:t>		Права и обязанности родителей</a:t>
            </a:r>
          </a:p>
          <a:p>
            <a:pPr algn="ctr">
              <a:buNone/>
            </a:pPr>
            <a:endParaRPr lang="ru-RU" sz="3200" dirty="0" smtClean="0"/>
          </a:p>
          <a:p>
            <a:pPr algn="ctr">
              <a:buNone/>
            </a:pPr>
            <a:r>
              <a:rPr lang="ru-RU" sz="3200" dirty="0" smtClean="0"/>
              <a:t>Неделя бесплатной правовой помощи	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928694"/>
          </a:xfrm>
        </p:spPr>
        <p:txBody>
          <a:bodyPr/>
          <a:lstStyle/>
          <a:p>
            <a:pPr algn="ctr"/>
            <a:r>
              <a:rPr lang="ru-RU" dirty="0" smtClean="0"/>
              <a:t>Отчет о проделанной работе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1500174"/>
            <a:ext cx="8183880" cy="4214842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В 1 четверти в школе прошли следующие мероприятия:</a:t>
            </a:r>
          </a:p>
          <a:p>
            <a:pPr algn="ctr">
              <a:buNone/>
            </a:pPr>
            <a:r>
              <a:rPr lang="ru-RU" b="1" dirty="0" smtClean="0"/>
              <a:t>«Школа всегда ждет, вас детвора»</a:t>
            </a:r>
          </a:p>
          <a:p>
            <a:pPr algn="ctr">
              <a:buNone/>
            </a:pPr>
            <a:r>
              <a:rPr lang="ru-RU" dirty="0" smtClean="0"/>
              <a:t>Цель: настроить детей на учебу в новом учебном году, дать эмоциональный заряд на получение новых знаний, познакомить детей друг с другом. </a:t>
            </a:r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Софья\Desktop\фото отчет\1 сентября 2015г\IMG_44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4561573" cy="342102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27" name="Picture 3" descr="C:\Users\Софья\Desktop\фото отчет\1 сентября 2015г\IMG_450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3000372"/>
            <a:ext cx="4763615" cy="35725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502920" y="3929066"/>
            <a:ext cx="3283262" cy="21080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Школа всегда рада видеть вас, детвора</a:t>
            </a:r>
            <a:endParaRPr lang="ru-RU" dirty="0"/>
          </a:p>
        </p:txBody>
      </p:sp>
      <p:pic>
        <p:nvPicPr>
          <p:cNvPr id="1029" name="Picture 5" descr="http://crabo.ru/picco/fall_lea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5500694" y="500042"/>
            <a:ext cx="2676586" cy="2283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643314"/>
            <a:ext cx="3497576" cy="2393836"/>
          </a:xfrm>
        </p:spPr>
        <p:txBody>
          <a:bodyPr>
            <a:normAutofit/>
          </a:bodyPr>
          <a:lstStyle/>
          <a:p>
            <a:r>
              <a:rPr lang="ru-RU" dirty="0" smtClean="0"/>
              <a:t>Школа всегда рада видеть вас, детвора</a:t>
            </a:r>
            <a:endParaRPr lang="ru-RU" dirty="0"/>
          </a:p>
        </p:txBody>
      </p:sp>
      <p:pic>
        <p:nvPicPr>
          <p:cNvPr id="32770" name="Picture 2" descr="C:\Users\Софья\Desktop\фото отчет\1 сентября 2015г\IMG_45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85728"/>
            <a:ext cx="4620287" cy="346505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2771" name="Picture 3" descr="C:\Users\Софья\Desktop\фото отчет\1 сентября 2015г\IMG_45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071810"/>
            <a:ext cx="4393770" cy="32951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Picture 5" descr="http://crabo.ru/picco/fall_leaf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5500694" y="500042"/>
            <a:ext cx="2676586" cy="2283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857232"/>
            <a:ext cx="8183880" cy="1143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chemeClr val="tx1"/>
                </a:solidFill>
              </a:rPr>
              <a:t>Времена года в творчестве 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С. Есенина.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02920" y="1857364"/>
            <a:ext cx="8183880" cy="2860940"/>
          </a:xfrm>
        </p:spPr>
        <p:txBody>
          <a:bodyPr/>
          <a:lstStyle/>
          <a:p>
            <a:pPr algn="ctr">
              <a:buNone/>
            </a:pPr>
            <a:r>
              <a:rPr lang="ru-RU" dirty="0" smtClean="0"/>
              <a:t>Задача: чтение стихов о временах года, провести викторину по прочитанным произведениям, оформить выставку рисунков по временам года, изучить краткую биография автора.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929066"/>
            <a:ext cx="3783328" cy="2357454"/>
          </a:xfrm>
        </p:spPr>
        <p:txBody>
          <a:bodyPr>
            <a:normAutofit/>
          </a:bodyPr>
          <a:lstStyle/>
          <a:p>
            <a:r>
              <a:rPr lang="ru-RU" dirty="0" smtClean="0"/>
              <a:t>Времена года в творчестве С.Есенина</a:t>
            </a:r>
            <a:endParaRPr lang="ru-RU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4857784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3214686"/>
            <a:ext cx="4299430" cy="32245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3797" name="Picture 5" descr="http://900igr.net/datai/geografija/Surgut-zimoj/0016-030-Bereza-S.A.-Esenin-Belaja-bereza-Pod-moim-oknom-Prinakrylas-snegom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214290"/>
            <a:ext cx="2357422" cy="27146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398582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«Книга – твой лучший друг»</a:t>
            </a:r>
            <a:r>
              <a:rPr lang="ru-RU" dirty="0" smtClean="0"/>
              <a:t> </a:t>
            </a:r>
          </a:p>
          <a:p>
            <a:pPr algn="ctr">
              <a:buNone/>
            </a:pPr>
            <a:endParaRPr lang="ru-RU" dirty="0" smtClean="0"/>
          </a:p>
          <a:p>
            <a:pPr algn="ctr">
              <a:buNone/>
            </a:pPr>
            <a:r>
              <a:rPr lang="ru-RU" dirty="0" smtClean="0"/>
              <a:t>Задача: познакомить с историей создания книги, о чем могут рассказать книги.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3857628"/>
            <a:ext cx="3997642" cy="1857388"/>
          </a:xfrm>
        </p:spPr>
        <p:txBody>
          <a:bodyPr>
            <a:normAutofit/>
          </a:bodyPr>
          <a:lstStyle/>
          <a:p>
            <a:r>
              <a:rPr lang="ru-RU" dirty="0" err="1" smtClean="0"/>
              <a:t>Книга-твой</a:t>
            </a:r>
            <a:r>
              <a:rPr lang="ru-RU" dirty="0" smtClean="0"/>
              <a:t> лучший друг</a:t>
            </a:r>
            <a:endParaRPr lang="ru-RU" dirty="0"/>
          </a:p>
        </p:txBody>
      </p:sp>
      <p:pic>
        <p:nvPicPr>
          <p:cNvPr id="35842" name="Picture 2" descr="http://images.ru.prom.st/98647041_w640_h2048_manual.jpg?PIMAGE_ID=986470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5580" y="571480"/>
            <a:ext cx="1870491" cy="1581150"/>
          </a:xfrm>
          <a:prstGeom prst="rect">
            <a:avLst/>
          </a:prstGeom>
          <a:noFill/>
        </p:spPr>
      </p:pic>
      <p:pic>
        <p:nvPicPr>
          <p:cNvPr id="6146" name="Picture 2" descr="C:\Users\ирина\Desktop\мероприятия\мер по книг\SAM_078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211960" cy="3158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ирина\Desktop\мероприятия\мер по книг\SAM_080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76011" y="2636912"/>
            <a:ext cx="4449629" cy="3337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810416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«День учителя»</a:t>
            </a:r>
          </a:p>
          <a:p>
            <a:pPr algn="ctr">
              <a:buNone/>
            </a:pPr>
            <a:endParaRPr lang="ru-RU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96752"/>
            <a:ext cx="3749675" cy="2809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9227" y="3068960"/>
            <a:ext cx="4432300" cy="33226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293096"/>
            <a:ext cx="2772936" cy="1741944"/>
          </a:xfrm>
        </p:spPr>
        <p:txBody>
          <a:bodyPr/>
          <a:lstStyle/>
          <a:p>
            <a:r>
              <a:rPr lang="ru-RU" dirty="0" smtClean="0"/>
              <a:t>День учителя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413250" cy="3309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916422"/>
            <a:ext cx="4884477" cy="36724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69770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2898648"/>
          </a:xfrm>
        </p:spPr>
        <p:txBody>
          <a:bodyPr/>
          <a:lstStyle/>
          <a:p>
            <a:pPr algn="ctr">
              <a:buNone/>
            </a:pPr>
            <a:r>
              <a:rPr lang="ru-RU" b="1" dirty="0" smtClean="0"/>
              <a:t>«Праздник урожая».</a:t>
            </a:r>
            <a:endParaRPr lang="ru-RU" dirty="0" smtClean="0"/>
          </a:p>
          <a:p>
            <a:pPr algn="just">
              <a:buNone/>
            </a:pPr>
            <a:r>
              <a:rPr lang="ru-RU" dirty="0" smtClean="0"/>
              <a:t>		Задача: Учить стихи об овощах и фруктах, провести «овощную» викторину, провести конкурс поделок «Чудеса с грядки», подвести итоги трудового года</a:t>
            </a:r>
          </a:p>
          <a:p>
            <a:endParaRPr lang="ru-RU" dirty="0"/>
          </a:p>
        </p:txBody>
      </p:sp>
      <p:pic>
        <p:nvPicPr>
          <p:cNvPr id="37890" name="Picture 2" descr="C:\Users\Софья\Desktop\фото отчет\день урожая\IMG_48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3000372"/>
            <a:ext cx="4406768" cy="33049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4572008"/>
            <a:ext cx="3929090" cy="1463032"/>
          </a:xfrm>
        </p:spPr>
        <p:txBody>
          <a:bodyPr>
            <a:normAutofit/>
          </a:bodyPr>
          <a:lstStyle/>
          <a:p>
            <a:r>
              <a:rPr lang="ru-RU" dirty="0" smtClean="0"/>
              <a:t>Праздник урожая</a:t>
            </a:r>
            <a:endParaRPr lang="ru-RU" dirty="0"/>
          </a:p>
        </p:txBody>
      </p:sp>
      <p:pic>
        <p:nvPicPr>
          <p:cNvPr id="38914" name="Picture 2" descr="C:\Users\Софья\Desktop\фото отчет\день урожая\IMG_48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500042"/>
            <a:ext cx="5073501" cy="380495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8915" name="Picture 3" descr="C:\Users\Софья\Desktop\фото отчет\день урожая\IMG_48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085416" y="2701270"/>
            <a:ext cx="3893200" cy="29197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Праздник урожая</a:t>
            </a:r>
            <a:endParaRPr lang="ru-RU" dirty="0"/>
          </a:p>
        </p:txBody>
      </p:sp>
      <p:pic>
        <p:nvPicPr>
          <p:cNvPr id="39938" name="Picture 2" descr="C:\Users\Софья\Desktop\фото отчет\день урожая\IMG_48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428604"/>
            <a:ext cx="6572594" cy="49292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408502" cy="41764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60998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48680"/>
            <a:ext cx="7170671" cy="40324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24473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4606217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55668" y="2420888"/>
            <a:ext cx="5250199" cy="295232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0775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357166"/>
            <a:ext cx="5049326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28992" y="2285992"/>
            <a:ext cx="5194623" cy="31132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48004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9218" name="Picture 2" descr="C:\Users\ирина\Desktop\мероприятия\Арсеньев А.С\IMG_20150920_16364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5244075" cy="39330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ирина\Desktop\мероприятия\Арсеньев А.С\IMG_20150920_1634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150301"/>
            <a:ext cx="4283968" cy="321297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5333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Спортивные мероприятия</a:t>
            </a:r>
            <a:endParaRPr lang="ru-RU" dirty="0"/>
          </a:p>
        </p:txBody>
      </p:sp>
      <p:pic>
        <p:nvPicPr>
          <p:cNvPr id="10242" name="Picture 2" descr="C:\Users\ирина\Desktop\мероприятия\веселые старты\IMG_116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764704"/>
            <a:ext cx="4032448" cy="30243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ирина\Desktop\мероприятия\веселые старты\IMG_11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327733"/>
            <a:ext cx="4176464" cy="313234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38062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Выставки книг</a:t>
            </a:r>
            <a:endParaRPr lang="ru-RU" dirty="0"/>
          </a:p>
        </p:txBody>
      </p:sp>
      <p:pic>
        <p:nvPicPr>
          <p:cNvPr id="7170" name="Picture 2" descr="C:\Users\ирина\Desktop\мероприятия\мер по книг\SAM_08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214290"/>
            <a:ext cx="4320480" cy="324036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1857364"/>
            <a:ext cx="4667283" cy="35004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1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05513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2357430"/>
            <a:ext cx="8183880" cy="1285884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Спасибо за ваше время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680</TotalTime>
  <Words>949</Words>
  <Application>Microsoft Office PowerPoint</Application>
  <PresentationFormat>Экран (4:3)</PresentationFormat>
  <Paragraphs>95</Paragraphs>
  <Slides>32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Аспект</vt:lpstr>
      <vt:lpstr>ГБОУ «МАКСАТИХИНСКАЯ ШКОЛА-ИНТЕРНАТ»  Родительское собрание на тему: «Школа- ребёнок-родитель. Гарантии, права, обязанности»  </vt:lpstr>
      <vt:lpstr>Задача  собрания: определить цели и способы взаимодействия между родителями и школой для достижения наилучшего результата в обучении и развитии учащихся.  </vt:lpstr>
      <vt:lpstr>ОПРЕДЕЛЕНИЕ ЦЕЛИ</vt:lpstr>
      <vt:lpstr>ОПРЕДЕЛЕНИЕ РЕЗУЛЬТАТА </vt:lpstr>
      <vt:lpstr>Что мы для этого делаем?</vt:lpstr>
      <vt:lpstr>Что мы для этого делаем 2</vt:lpstr>
      <vt:lpstr>Что мы для этого делаем 3</vt:lpstr>
      <vt:lpstr>Что мы для этого делаем 4</vt:lpstr>
      <vt:lpstr>Что мы для этого делаем 5</vt:lpstr>
      <vt:lpstr>Идеальный выпускник</vt:lpstr>
      <vt:lpstr>ВЫ ХОТИТЕ, ЧТОБЫ ВАШ РЕБЕНОК СТАЛ ТАКИМ?</vt:lpstr>
      <vt:lpstr>А что вы делаете для этого?</vt:lpstr>
      <vt:lpstr>Отчет о проделанной работе</vt:lpstr>
      <vt:lpstr>Школа всегда рада видеть вас, детвора</vt:lpstr>
      <vt:lpstr>Школа всегда рада видеть вас, детвора</vt:lpstr>
      <vt:lpstr> Времена года в творчестве  С. Есенина.  </vt:lpstr>
      <vt:lpstr>Времена года в творчестве С.Есенина</vt:lpstr>
      <vt:lpstr>Слайд 18</vt:lpstr>
      <vt:lpstr>Книга-твой лучший друг</vt:lpstr>
      <vt:lpstr>Слайд 20</vt:lpstr>
      <vt:lpstr>День учителя</vt:lpstr>
      <vt:lpstr>Слайд 22</vt:lpstr>
      <vt:lpstr>Праздник урожая</vt:lpstr>
      <vt:lpstr>Праздник урожая</vt:lpstr>
      <vt:lpstr>Спортивные мероприятия</vt:lpstr>
      <vt:lpstr>Спортивные мероприятия</vt:lpstr>
      <vt:lpstr>Спортивные мероприятия</vt:lpstr>
      <vt:lpstr>Спортивные мероприятия</vt:lpstr>
      <vt:lpstr>Спортивные мероприятия</vt:lpstr>
      <vt:lpstr>Спортивные мероприятия</vt:lpstr>
      <vt:lpstr>Выставки книг</vt:lpstr>
      <vt:lpstr>Спасибо за ваше время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ГБОУ «МАКСАТИХИНСКАЯ ШКОЛА-ИНТЕРНАТ»  Родительское собрание на тему: «Школа- ребёнок-родитель. Гарантии, права, обязанности</dc:title>
  <dc:creator>софья</dc:creator>
  <cp:lastModifiedBy>софья</cp:lastModifiedBy>
  <cp:revision>64</cp:revision>
  <dcterms:modified xsi:type="dcterms:W3CDTF">2017-11-10T08:29:18Z</dcterms:modified>
</cp:coreProperties>
</file>