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81" r:id="rId6"/>
    <p:sldId id="261" r:id="rId7"/>
    <p:sldId id="282" r:id="rId8"/>
    <p:sldId id="262" r:id="rId9"/>
    <p:sldId id="283" r:id="rId10"/>
    <p:sldId id="263" r:id="rId11"/>
    <p:sldId id="284" r:id="rId12"/>
    <p:sldId id="264" r:id="rId13"/>
    <p:sldId id="285" r:id="rId14"/>
    <p:sldId id="265" r:id="rId15"/>
    <p:sldId id="286" r:id="rId16"/>
    <p:sldId id="266" r:id="rId17"/>
    <p:sldId id="287" r:id="rId18"/>
    <p:sldId id="267" r:id="rId19"/>
    <p:sldId id="289" r:id="rId20"/>
    <p:sldId id="268" r:id="rId21"/>
    <p:sldId id="290" r:id="rId22"/>
    <p:sldId id="270" r:id="rId23"/>
    <p:sldId id="291" r:id="rId24"/>
    <p:sldId id="271" r:id="rId25"/>
    <p:sldId id="292" r:id="rId26"/>
    <p:sldId id="269" r:id="rId27"/>
    <p:sldId id="293" r:id="rId28"/>
    <p:sldId id="272" r:id="rId29"/>
    <p:sldId id="294" r:id="rId30"/>
    <p:sldId id="273" r:id="rId31"/>
    <p:sldId id="295" r:id="rId32"/>
    <p:sldId id="278" r:id="rId33"/>
    <p:sldId id="296" r:id="rId34"/>
    <p:sldId id="279" r:id="rId35"/>
    <p:sldId id="297" r:id="rId36"/>
    <p:sldId id="274" r:id="rId37"/>
    <p:sldId id="298" r:id="rId38"/>
    <p:sldId id="275" r:id="rId39"/>
    <p:sldId id="299" r:id="rId40"/>
    <p:sldId id="276" r:id="rId41"/>
    <p:sldId id="300" r:id="rId42"/>
    <p:sldId id="277" r:id="rId43"/>
    <p:sldId id="301" r:id="rId44"/>
    <p:sldId id="302" r:id="rId45"/>
    <p:sldId id="303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84AF-A4A6-42E2-A0A7-C7364E72677E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A8590-4DEA-45A2-9894-72D9D3ED4B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22.jpe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4.xml"/><Relationship Id="rId18" Type="http://schemas.openxmlformats.org/officeDocument/2006/relationships/slide" Target="slide42.xml"/><Relationship Id="rId3" Type="http://schemas.openxmlformats.org/officeDocument/2006/relationships/slide" Target="slide4.xml"/><Relationship Id="rId21" Type="http://schemas.openxmlformats.org/officeDocument/2006/relationships/slide" Target="slide32.xml"/><Relationship Id="rId7" Type="http://schemas.openxmlformats.org/officeDocument/2006/relationships/slide" Target="slide12.xml"/><Relationship Id="rId12" Type="http://schemas.openxmlformats.org/officeDocument/2006/relationships/slide" Target="slide22.xml"/><Relationship Id="rId17" Type="http://schemas.openxmlformats.org/officeDocument/2006/relationships/slide" Target="slide40.xml"/><Relationship Id="rId2" Type="http://schemas.openxmlformats.org/officeDocument/2006/relationships/image" Target="../media/image2.png"/><Relationship Id="rId16" Type="http://schemas.openxmlformats.org/officeDocument/2006/relationships/slide" Target="slide38.xml"/><Relationship Id="rId20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20.xml"/><Relationship Id="rId5" Type="http://schemas.openxmlformats.org/officeDocument/2006/relationships/slide" Target="slide8.xml"/><Relationship Id="rId15" Type="http://schemas.openxmlformats.org/officeDocument/2006/relationships/slide" Target="slide36.xml"/><Relationship Id="rId10" Type="http://schemas.openxmlformats.org/officeDocument/2006/relationships/slide" Target="slide18.xml"/><Relationship Id="rId19" Type="http://schemas.openxmlformats.org/officeDocument/2006/relationships/slide" Target="slide34.xml"/><Relationship Id="rId4" Type="http://schemas.openxmlformats.org/officeDocument/2006/relationships/slide" Target="slide6.xml"/><Relationship Id="rId9" Type="http://schemas.openxmlformats.org/officeDocument/2006/relationships/slide" Target="slide16.xml"/><Relationship Id="rId14" Type="http://schemas.openxmlformats.org/officeDocument/2006/relationships/slide" Target="slide26.xml"/><Relationship Id="rId22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340768"/>
            <a:ext cx="7776864" cy="48245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ickham Script Three" pitchFamily="66" charset="0"/>
              </a:rPr>
              <a:t>Игра - викторина</a:t>
            </a:r>
            <a:endParaRPr lang="ru-RU" sz="5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ickham Script Three" pitchFamily="66" charset="0"/>
            </a:endParaRPr>
          </a:p>
          <a:p>
            <a:pPr algn="ctr"/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«Финансовая</a:t>
            </a:r>
          </a:p>
          <a:p>
            <a:pPr algn="ctr"/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грамотность»</a:t>
            </a:r>
          </a:p>
          <a:p>
            <a:pPr algn="r"/>
            <a:endParaRPr lang="ru-RU" sz="1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Провела воспитатель 6 – го класса</a:t>
            </a:r>
          </a:p>
          <a:p>
            <a:pPr algn="r"/>
            <a:r>
              <a:rPr lang="ru-RU" sz="2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Дмитровская Л.А.</a:t>
            </a:r>
            <a:endParaRPr lang="ru-RU" sz="20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22313" y="476673"/>
            <a:ext cx="7772400" cy="43204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ГКОУ «Максатихинская школа – интернат»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Героине какой сказки удалось за нетрудовую денежную единицу сделать выгоднейшую покупку к своему юбилею? </a:t>
            </a:r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072875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2304256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pbs.twimg.com/media/DbNJDoJW4AAYB1F.jpg:large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71800" y="1508413"/>
            <a:ext cx="3600400" cy="4804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307287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08720"/>
            <a:ext cx="75608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Бывают они медные,</a:t>
            </a:r>
          </a:p>
          <a:p>
            <a:pPr algn="ctr" fontAlgn="base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Блестящие, бумажные,</a:t>
            </a:r>
          </a:p>
          <a:p>
            <a:pPr algn="ctr" fontAlgn="base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для любого из людей,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Поверьте, очень важные! </a:t>
            </a:r>
          </a:p>
        </p:txBody>
      </p:sp>
    </p:spTree>
    <p:extLst>
      <p:ext uri="{BB962C8B-B14F-4D97-AF65-F5344CB8AC3E}">
        <p14:creationId xmlns="" xmlns:p14="http://schemas.microsoft.com/office/powerpoint/2010/main" val="255049351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0872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548680"/>
            <a:ext cx="2520280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5517232"/>
            <a:ext cx="4658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Деньги </a:t>
            </a:r>
            <a:endParaRPr lang="ru-RU" sz="4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e7.pngegg.com/pngimages/664/355/png-clipart-money-banknote-coin-banknote-saving-image-file-formats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484784"/>
            <a:ext cx="47525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5049351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68760"/>
            <a:ext cx="75608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купили вы колбасы,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Стрелкой покажут вам точно … </a:t>
            </a:r>
          </a:p>
        </p:txBody>
      </p:sp>
    </p:spTree>
    <p:extLst>
      <p:ext uri="{BB962C8B-B14F-4D97-AF65-F5344CB8AC3E}">
        <p14:creationId xmlns="" xmlns:p14="http://schemas.microsoft.com/office/powerpoint/2010/main" val="83300737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548680"/>
            <a:ext cx="2376264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5445224"/>
            <a:ext cx="2322930" cy="792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Весы</a:t>
            </a:r>
            <a:endParaRPr lang="ru-RU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Сашка\Desktop\продуктовые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24036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Сашка\Desktop\торговые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52528"/>
            <a:ext cx="4608511" cy="353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3300737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80728"/>
            <a:ext cx="75608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Всё, что в жизни продаётся,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Одинаково зовётся: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крупа и самовар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Называются … </a:t>
            </a:r>
          </a:p>
        </p:txBody>
      </p:sp>
    </p:spTree>
    <p:extLst>
      <p:ext uri="{BB962C8B-B14F-4D97-AF65-F5344CB8AC3E}">
        <p14:creationId xmlns="" xmlns:p14="http://schemas.microsoft.com/office/powerpoint/2010/main" val="305749903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2088232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5661248"/>
            <a:ext cx="31451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Товар</a:t>
            </a:r>
            <a:endParaRPr lang="ru-RU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www.sredneuralsk.info/media/k2/galleries/937/galamart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340768"/>
            <a:ext cx="712879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5749903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0728"/>
            <a:ext cx="75608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крупный магазин,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него не счесть витрин.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Всё найдётся на прилавке –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одежды до булавки. </a:t>
            </a:r>
          </a:p>
        </p:txBody>
      </p:sp>
    </p:spTree>
    <p:extLst>
      <p:ext uri="{BB962C8B-B14F-4D97-AF65-F5344CB8AC3E}">
        <p14:creationId xmlns="" xmlns:p14="http://schemas.microsoft.com/office/powerpoint/2010/main" val="314460841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548680"/>
            <a:ext cx="2088232" cy="64807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5817" y="5661248"/>
            <a:ext cx="4536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Супермаркет</a:t>
            </a:r>
            <a:endParaRPr lang="ru-RU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avatars.dzeninfra.ru/get-zen_doc/5252293/pub_6194a79aaa94705cb30a1890_61a0e8fbb5ea71281f8ca671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196752"/>
            <a:ext cx="70567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446084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0969" y="134076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ickham Script Three" pitchFamily="66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39552" y="620688"/>
            <a:ext cx="8064895" cy="432048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altLang="zh-CN" sz="9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Цель.</a:t>
            </a:r>
          </a:p>
          <a:p>
            <a:pPr algn="just"/>
            <a:r>
              <a:rPr lang="ru-RU" altLang="zh-CN" sz="59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ответственное поведение учащихся в области экономических отношений в быту.</a:t>
            </a:r>
          </a:p>
          <a:p>
            <a:pPr algn="just"/>
            <a:r>
              <a:rPr lang="ru-RU" altLang="zh-CN" sz="59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опыт применения полученных знаний и умений для решения элементарных вопросов в области финансовой грамотности учащихся.</a:t>
            </a:r>
          </a:p>
          <a:p>
            <a:pPr algn="just"/>
            <a:r>
              <a:rPr lang="ru-RU" altLang="zh-CN" sz="59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финансовой грамотности, мыслительной деятельности, самостоятельной работы, творческих возможностей и</a:t>
            </a:r>
            <a:r>
              <a:rPr lang="ru-RU" altLang="zh-CN" sz="59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расширение  кругозора учащихся.</a:t>
            </a:r>
            <a:endParaRPr lang="ru-RU" sz="5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1472183"/>
            <a:ext cx="7632847" cy="318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665648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2376264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2492896"/>
            <a:ext cx="590465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8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 в А </a:t>
            </a:r>
            <a:r>
              <a:rPr lang="ru-RU" sz="8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8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656487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1501726"/>
            <a:ext cx="7920879" cy="313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233854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476672"/>
            <a:ext cx="2160240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204864"/>
            <a:ext cx="518708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 л </a:t>
            </a:r>
            <a:r>
              <a:rPr lang="ru-RU" sz="6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танк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724128" y="2348880"/>
            <a:ext cx="36004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156176" y="2348880"/>
            <a:ext cx="36004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2338540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1960343"/>
            <a:ext cx="8136904" cy="283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1544405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62880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548680"/>
            <a:ext cx="2304256" cy="7920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492896"/>
            <a:ext cx="770485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олень </a:t>
            </a:r>
            <a:r>
              <a:rPr lang="ru-RU" sz="8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ргит</a:t>
            </a:r>
            <a:endParaRPr lang="ru-RU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339752" y="2852936"/>
            <a:ext cx="36004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87824" y="2780928"/>
            <a:ext cx="36004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380312" y="2852936"/>
            <a:ext cx="36004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580112" y="2996952"/>
            <a:ext cx="36004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1544405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560" y="1556793"/>
            <a:ext cx="7992888" cy="324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1944216" cy="64807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2780928"/>
            <a:ext cx="698477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8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толи</a:t>
            </a:r>
            <a:r>
              <a:rPr lang="ru-RU" sz="8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мост </a:t>
            </a:r>
            <a:r>
              <a:rPr lang="ru-RU" sz="8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endParaRPr lang="ru-RU" sz="8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275856" y="3068960"/>
            <a:ext cx="36004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20688"/>
            <a:ext cx="72728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набрать 29 рублей? 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filtorg.ru/images/detailed/52/5-rub-1997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2204864"/>
            <a:ext cx="1143670" cy="1138338"/>
          </a:xfrm>
          <a:prstGeom prst="rect">
            <a:avLst/>
          </a:prstGeom>
          <a:noFill/>
        </p:spPr>
      </p:pic>
      <p:pic>
        <p:nvPicPr>
          <p:cNvPr id="1028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79712" y="2492896"/>
            <a:ext cx="933183" cy="923451"/>
          </a:xfrm>
          <a:prstGeom prst="rect">
            <a:avLst/>
          </a:prstGeom>
          <a:noFill/>
        </p:spPr>
      </p:pic>
      <p:pic>
        <p:nvPicPr>
          <p:cNvPr id="1030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03848" y="2348880"/>
            <a:ext cx="1040433" cy="1040433"/>
          </a:xfrm>
          <a:prstGeom prst="rect">
            <a:avLst/>
          </a:prstGeom>
          <a:noFill/>
        </p:spPr>
      </p:pic>
      <p:pic>
        <p:nvPicPr>
          <p:cNvPr id="1032" name="Picture 8" descr="http://yacollectioner.ru/wp-content/uploads/2017/12/big-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2348880"/>
            <a:ext cx="831995" cy="820466"/>
          </a:xfrm>
          <a:prstGeom prst="rect">
            <a:avLst/>
          </a:prstGeom>
          <a:noFill/>
        </p:spPr>
      </p:pic>
      <p:pic>
        <p:nvPicPr>
          <p:cNvPr id="1034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11560" y="3717032"/>
            <a:ext cx="1339198" cy="1340768"/>
          </a:xfrm>
          <a:prstGeom prst="rect">
            <a:avLst/>
          </a:prstGeom>
          <a:noFill/>
        </p:spPr>
      </p:pic>
      <p:pic>
        <p:nvPicPr>
          <p:cNvPr id="13" name="Picture 2" descr="https://filtorg.ru/images/detailed/52/5-rub-1997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11760" y="3933056"/>
            <a:ext cx="1143670" cy="1138338"/>
          </a:xfrm>
          <a:prstGeom prst="rect">
            <a:avLst/>
          </a:prstGeom>
          <a:noFill/>
        </p:spPr>
      </p:pic>
      <p:pic>
        <p:nvPicPr>
          <p:cNvPr id="15" name="Picture 8" descr="http://yacollectioner.ru/wp-content/uploads/2017/12/big-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20072" y="4293096"/>
            <a:ext cx="831995" cy="820466"/>
          </a:xfrm>
          <a:prstGeom prst="rect">
            <a:avLst/>
          </a:prstGeom>
          <a:noFill/>
        </p:spPr>
      </p:pic>
      <p:pic>
        <p:nvPicPr>
          <p:cNvPr id="23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52120" y="2132856"/>
            <a:ext cx="1040433" cy="1040433"/>
          </a:xfrm>
          <a:prstGeom prst="rect">
            <a:avLst/>
          </a:prstGeom>
          <a:noFill/>
        </p:spPr>
      </p:pic>
      <p:pic>
        <p:nvPicPr>
          <p:cNvPr id="24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23928" y="4077072"/>
            <a:ext cx="1040433" cy="1040433"/>
          </a:xfrm>
          <a:prstGeom prst="rect">
            <a:avLst/>
          </a:prstGeom>
          <a:noFill/>
        </p:spPr>
      </p:pic>
      <p:pic>
        <p:nvPicPr>
          <p:cNvPr id="25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28184" y="4293096"/>
            <a:ext cx="1040433" cy="1040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7281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548680"/>
            <a:ext cx="2088232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51720" y="2204864"/>
            <a:ext cx="1040433" cy="1040433"/>
          </a:xfrm>
          <a:prstGeom prst="rect">
            <a:avLst/>
          </a:prstGeom>
          <a:noFill/>
        </p:spPr>
      </p:pic>
      <p:pic>
        <p:nvPicPr>
          <p:cNvPr id="17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63888" y="2132856"/>
            <a:ext cx="1040433" cy="1040433"/>
          </a:xfrm>
          <a:prstGeom prst="rect">
            <a:avLst/>
          </a:prstGeom>
          <a:noFill/>
        </p:spPr>
      </p:pic>
      <p:pic>
        <p:nvPicPr>
          <p:cNvPr id="18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3717032"/>
            <a:ext cx="1040433" cy="1040433"/>
          </a:xfrm>
          <a:prstGeom prst="rect">
            <a:avLst/>
          </a:prstGeom>
          <a:noFill/>
        </p:spPr>
      </p:pic>
      <p:pic>
        <p:nvPicPr>
          <p:cNvPr id="19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60032" y="2204864"/>
            <a:ext cx="1040433" cy="1040433"/>
          </a:xfrm>
          <a:prstGeom prst="rect">
            <a:avLst/>
          </a:prstGeom>
          <a:noFill/>
        </p:spPr>
      </p:pic>
      <p:pic>
        <p:nvPicPr>
          <p:cNvPr id="20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3568" y="2852936"/>
            <a:ext cx="1339198" cy="1340768"/>
          </a:xfrm>
          <a:prstGeom prst="rect">
            <a:avLst/>
          </a:prstGeom>
          <a:noFill/>
        </p:spPr>
      </p:pic>
      <p:pic>
        <p:nvPicPr>
          <p:cNvPr id="21" name="Picture 2" descr="https://filtorg.ru/images/detailed/52/5-rub-1997-2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051720" y="3717032"/>
            <a:ext cx="1143670" cy="1138338"/>
          </a:xfrm>
          <a:prstGeom prst="rect">
            <a:avLst/>
          </a:prstGeom>
          <a:noFill/>
        </p:spPr>
      </p:pic>
      <p:pic>
        <p:nvPicPr>
          <p:cNvPr id="22" name="Picture 2" descr="https://filtorg.ru/images/detailed/52/5-rub-1997-2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91880" y="3789040"/>
            <a:ext cx="1143670" cy="1138338"/>
          </a:xfrm>
          <a:prstGeom prst="rect">
            <a:avLst/>
          </a:prstGeom>
          <a:noFill/>
        </p:spPr>
      </p:pic>
      <p:pic>
        <p:nvPicPr>
          <p:cNvPr id="26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156176" y="2852936"/>
            <a:ext cx="933183" cy="923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56" y="908720"/>
            <a:ext cx="288032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Мульти-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пульти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56" y="2996952"/>
            <a:ext cx="288032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56" y="1988840"/>
            <a:ext cx="288032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3851920" y="908720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5220072" y="908720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6516216" y="908720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7812360" y="908720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3851920" y="1988840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5292080" y="1916832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6588224" y="1916832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7812360" y="1916832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3843976" y="2996952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5269264" y="2924944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>
            <a:hlinkClick r:id="rId13" action="ppaction://hlinksldjump"/>
          </p:cNvPr>
          <p:cNvSpPr/>
          <p:nvPr/>
        </p:nvSpPr>
        <p:spPr>
          <a:xfrm>
            <a:off x="6580280" y="2924944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7812360" y="2924944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1456" y="4941168"/>
            <a:ext cx="288032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Народная мудрость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>
            <a:hlinkClick r:id="rId15" action="ppaction://hlinksldjump"/>
          </p:cNvPr>
          <p:cNvSpPr/>
          <p:nvPr/>
        </p:nvSpPr>
        <p:spPr>
          <a:xfrm>
            <a:off x="3812072" y="494116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>
            <a:hlinkClick r:id="rId16" action="ppaction://hlinksldjump"/>
          </p:cNvPr>
          <p:cNvSpPr/>
          <p:nvPr/>
        </p:nvSpPr>
        <p:spPr>
          <a:xfrm>
            <a:off x="5237360" y="494116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>
            <a:hlinkClick r:id="rId17" action="ppaction://hlinksldjump"/>
          </p:cNvPr>
          <p:cNvSpPr/>
          <p:nvPr/>
        </p:nvSpPr>
        <p:spPr>
          <a:xfrm>
            <a:off x="6588224" y="494116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>
            <a:hlinkClick r:id="rId18" action="ppaction://hlinksldjump"/>
          </p:cNvPr>
          <p:cNvSpPr/>
          <p:nvPr/>
        </p:nvSpPr>
        <p:spPr>
          <a:xfrm>
            <a:off x="7812360" y="494116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>
            <a:hlinkClick r:id="rId19" action="ppaction://hlinksldjump"/>
          </p:cNvPr>
          <p:cNvSpPr/>
          <p:nvPr/>
        </p:nvSpPr>
        <p:spPr>
          <a:xfrm>
            <a:off x="7812360" y="3933056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0" name="Прямоугольник 49">
            <a:hlinkClick r:id="rId20" action="ppaction://hlinksldjump"/>
          </p:cNvPr>
          <p:cNvSpPr/>
          <p:nvPr/>
        </p:nvSpPr>
        <p:spPr>
          <a:xfrm>
            <a:off x="5255520" y="3933056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1" name="Прямоугольник 50">
            <a:hlinkClick r:id="rId21" action="ppaction://hlinksldjump"/>
          </p:cNvPr>
          <p:cNvSpPr/>
          <p:nvPr/>
        </p:nvSpPr>
        <p:spPr>
          <a:xfrm>
            <a:off x="6566536" y="3933056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71456" y="3937248"/>
            <a:ext cx="288032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Финансовые задачи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>
            <a:hlinkClick r:id="rId22" action="ppaction://hlinksldjump"/>
          </p:cNvPr>
          <p:cNvSpPr/>
          <p:nvPr/>
        </p:nvSpPr>
        <p:spPr>
          <a:xfrm>
            <a:off x="3859912" y="39372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49" grpId="0" animBg="1"/>
      <p:bldP spid="50" grpId="0" animBg="1"/>
      <p:bldP spid="51" grpId="0" animBg="1"/>
      <p:bldP spid="5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1869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Ивана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3568" y="1988840"/>
            <a:ext cx="19607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Маши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5577" y="3789040"/>
            <a:ext cx="74888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кого из них денег больше и на сколько?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1340768"/>
            <a:ext cx="763134" cy="764029"/>
          </a:xfrm>
          <a:prstGeom prst="rect">
            <a:avLst/>
          </a:prstGeom>
          <a:noFill/>
        </p:spPr>
      </p:pic>
      <p:pic>
        <p:nvPicPr>
          <p:cNvPr id="24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1340768"/>
            <a:ext cx="763134" cy="764029"/>
          </a:xfrm>
          <a:prstGeom prst="rect">
            <a:avLst/>
          </a:prstGeom>
          <a:noFill/>
        </p:spPr>
      </p:pic>
      <p:pic>
        <p:nvPicPr>
          <p:cNvPr id="25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39752" y="1340768"/>
            <a:ext cx="763134" cy="764029"/>
          </a:xfrm>
          <a:prstGeom prst="rect">
            <a:avLst/>
          </a:prstGeom>
          <a:noFill/>
        </p:spPr>
      </p:pic>
      <p:pic>
        <p:nvPicPr>
          <p:cNvPr id="26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1840" y="1340768"/>
            <a:ext cx="763134" cy="764029"/>
          </a:xfrm>
          <a:prstGeom prst="rect">
            <a:avLst/>
          </a:prstGeom>
          <a:noFill/>
        </p:spPr>
      </p:pic>
      <p:pic>
        <p:nvPicPr>
          <p:cNvPr id="27" name="Picture 2" descr="https://filtorg.ru/images/detailed/52/5-rub-1997-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3928" y="1340768"/>
            <a:ext cx="709598" cy="706290"/>
          </a:xfrm>
          <a:prstGeom prst="rect">
            <a:avLst/>
          </a:prstGeom>
          <a:noFill/>
        </p:spPr>
      </p:pic>
      <p:pic>
        <p:nvPicPr>
          <p:cNvPr id="28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4008" y="1478140"/>
            <a:ext cx="576064" cy="570056"/>
          </a:xfrm>
          <a:prstGeom prst="rect">
            <a:avLst/>
          </a:prstGeom>
          <a:noFill/>
        </p:spPr>
      </p:pic>
      <p:pic>
        <p:nvPicPr>
          <p:cNvPr id="29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2708920"/>
            <a:ext cx="763134" cy="764029"/>
          </a:xfrm>
          <a:prstGeom prst="rect">
            <a:avLst/>
          </a:prstGeom>
          <a:noFill/>
        </p:spPr>
      </p:pic>
      <p:pic>
        <p:nvPicPr>
          <p:cNvPr id="30" name="Picture 10" descr="https://numizmat.ru/upload/resize_cache/files/210910816/210910816_02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2708920"/>
            <a:ext cx="763134" cy="764029"/>
          </a:xfrm>
          <a:prstGeom prst="rect">
            <a:avLst/>
          </a:prstGeom>
          <a:noFill/>
        </p:spPr>
      </p:pic>
      <p:pic>
        <p:nvPicPr>
          <p:cNvPr id="31" name="Picture 2" descr="https://filtorg.ru/images/detailed/52/5-rub-1997-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39752" y="2708920"/>
            <a:ext cx="709598" cy="706290"/>
          </a:xfrm>
          <a:prstGeom prst="rect">
            <a:avLst/>
          </a:prstGeom>
          <a:noFill/>
        </p:spPr>
      </p:pic>
      <p:pic>
        <p:nvPicPr>
          <p:cNvPr id="32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635896" y="2780928"/>
            <a:ext cx="608385" cy="608385"/>
          </a:xfrm>
          <a:prstGeom prst="rect">
            <a:avLst/>
          </a:prstGeom>
          <a:noFill/>
        </p:spPr>
      </p:pic>
      <p:pic>
        <p:nvPicPr>
          <p:cNvPr id="33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59832" y="2780928"/>
            <a:ext cx="616769" cy="6167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2016224" cy="7920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31640" y="2852936"/>
            <a:ext cx="64314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 Ивана  на 17 рублей</a:t>
            </a:r>
            <a:endParaRPr lang="ru-RU" sz="4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67544" y="1196752"/>
            <a:ext cx="78488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 тебя есть 30 рублей. Ручка стоит 24 рубля. Какую сдачу тебе должны дать в магазине? Какие монеты ты получишь?</a:t>
            </a:r>
          </a:p>
          <a:p>
            <a:pPr lvl="0" algn="ctr"/>
            <a:r>
              <a:rPr lang="ru-RU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Напишите 3 варианта.</a:t>
            </a:r>
            <a:endParaRPr lang="ru-RU" sz="4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27284" y="3861048"/>
            <a:ext cx="2664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063660" y="3077344"/>
            <a:ext cx="2664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216024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987824" y="3861048"/>
            <a:ext cx="5453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" name="Picture 2" descr="https://filtorg.ru/images/detailed/52/5-rub-1997-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63888" y="2780928"/>
            <a:ext cx="927646" cy="923321"/>
          </a:xfrm>
          <a:prstGeom prst="rect">
            <a:avLst/>
          </a:prstGeom>
          <a:noFill/>
        </p:spPr>
      </p:pic>
      <p:pic>
        <p:nvPicPr>
          <p:cNvPr id="52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2924944"/>
            <a:ext cx="717159" cy="709680"/>
          </a:xfrm>
          <a:prstGeom prst="rect">
            <a:avLst/>
          </a:prstGeom>
          <a:noFill/>
        </p:spPr>
      </p:pic>
      <p:sp>
        <p:nvSpPr>
          <p:cNvPr id="53" name="Прямоугольник 52"/>
          <p:cNvSpPr/>
          <p:nvPr/>
        </p:nvSpPr>
        <p:spPr>
          <a:xfrm>
            <a:off x="2924200" y="3077344"/>
            <a:ext cx="5453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4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635896" y="3789040"/>
            <a:ext cx="752401" cy="752401"/>
          </a:xfrm>
          <a:prstGeom prst="rect">
            <a:avLst/>
          </a:prstGeom>
          <a:noFill/>
        </p:spPr>
      </p:pic>
      <p:pic>
        <p:nvPicPr>
          <p:cNvPr id="55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427984" y="3789040"/>
            <a:ext cx="752401" cy="752401"/>
          </a:xfrm>
          <a:prstGeom prst="rect">
            <a:avLst/>
          </a:prstGeom>
          <a:noFill/>
        </p:spPr>
      </p:pic>
      <p:pic>
        <p:nvPicPr>
          <p:cNvPr id="56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20072" y="3789040"/>
            <a:ext cx="752401" cy="752401"/>
          </a:xfrm>
          <a:prstGeom prst="rect">
            <a:avLst/>
          </a:prstGeom>
          <a:noFill/>
        </p:spPr>
      </p:pic>
      <p:sp>
        <p:nvSpPr>
          <p:cNvPr id="57" name="Прямоугольник 56"/>
          <p:cNvSpPr/>
          <p:nvPr/>
        </p:nvSpPr>
        <p:spPr>
          <a:xfrm>
            <a:off x="3059832" y="4797152"/>
            <a:ext cx="5453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8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63888" y="4653136"/>
            <a:ext cx="717159" cy="709680"/>
          </a:xfrm>
          <a:prstGeom prst="rect">
            <a:avLst/>
          </a:prstGeom>
          <a:noFill/>
        </p:spPr>
      </p:pic>
      <p:pic>
        <p:nvPicPr>
          <p:cNvPr id="59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596336" y="4725144"/>
            <a:ext cx="717159" cy="709680"/>
          </a:xfrm>
          <a:prstGeom prst="rect">
            <a:avLst/>
          </a:prstGeom>
          <a:noFill/>
        </p:spPr>
      </p:pic>
      <p:pic>
        <p:nvPicPr>
          <p:cNvPr id="60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04248" y="4725144"/>
            <a:ext cx="717159" cy="709680"/>
          </a:xfrm>
          <a:prstGeom prst="rect">
            <a:avLst/>
          </a:prstGeom>
          <a:noFill/>
        </p:spPr>
      </p:pic>
      <p:pic>
        <p:nvPicPr>
          <p:cNvPr id="61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12160" y="4725144"/>
            <a:ext cx="717159" cy="709680"/>
          </a:xfrm>
          <a:prstGeom prst="rect">
            <a:avLst/>
          </a:prstGeom>
          <a:noFill/>
        </p:spPr>
      </p:pic>
      <p:pic>
        <p:nvPicPr>
          <p:cNvPr id="62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20072" y="4725144"/>
            <a:ext cx="717159" cy="709680"/>
          </a:xfrm>
          <a:prstGeom prst="rect">
            <a:avLst/>
          </a:prstGeom>
          <a:noFill/>
        </p:spPr>
      </p:pic>
      <p:pic>
        <p:nvPicPr>
          <p:cNvPr id="63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55976" y="4653136"/>
            <a:ext cx="717159" cy="709680"/>
          </a:xfrm>
          <a:prstGeom prst="rect">
            <a:avLst/>
          </a:prstGeom>
          <a:noFill/>
        </p:spPr>
      </p:pic>
      <p:sp>
        <p:nvSpPr>
          <p:cNvPr id="64" name="Прямоугольник 63"/>
          <p:cNvSpPr/>
          <p:nvPr/>
        </p:nvSpPr>
        <p:spPr>
          <a:xfrm>
            <a:off x="3131840" y="5661248"/>
            <a:ext cx="5453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 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5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63888" y="5517232"/>
            <a:ext cx="752401" cy="752401"/>
          </a:xfrm>
          <a:prstGeom prst="rect">
            <a:avLst/>
          </a:prstGeom>
          <a:noFill/>
        </p:spPr>
      </p:pic>
      <p:pic>
        <p:nvPicPr>
          <p:cNvPr id="66" name="Picture 6" descr="http://99-kopeek.ru/assets/images/russian_coins/2_ru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355976" y="5517232"/>
            <a:ext cx="752401" cy="752401"/>
          </a:xfrm>
          <a:prstGeom prst="rect">
            <a:avLst/>
          </a:prstGeom>
          <a:noFill/>
        </p:spPr>
      </p:pic>
      <p:pic>
        <p:nvPicPr>
          <p:cNvPr id="67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8064" y="5589240"/>
            <a:ext cx="717159" cy="709680"/>
          </a:xfrm>
          <a:prstGeom prst="rect">
            <a:avLst/>
          </a:prstGeom>
          <a:noFill/>
        </p:spPr>
      </p:pic>
      <p:pic>
        <p:nvPicPr>
          <p:cNvPr id="68" name="Picture 4" descr="http://inzoloto.ru/wp-content/uploads/2019/07/est-li-dorogie-rubli-sredi-monet-1997-goda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40152" y="5589240"/>
            <a:ext cx="717159" cy="709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0" grpId="0"/>
      <p:bldP spid="53" grpId="0"/>
      <p:bldP spid="57" grpId="0"/>
      <p:bldP spid="6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576064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67544" y="764704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Девочка Настя постоянно откладывает часть </a:t>
            </a:r>
          </a:p>
          <a:p>
            <a:pPr lvl="0"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своих карманных денег. Она накопила 50 рублей. 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Сегодня она пошла в магазин. Что она может себе купить? Найдите все варианты.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dn.pixabay.com/photo/2016/03/31/18/02/ball-1294083_12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573" y="2650868"/>
            <a:ext cx="1144116" cy="1786244"/>
          </a:xfrm>
          <a:prstGeom prst="rect">
            <a:avLst/>
          </a:prstGeom>
          <a:noFill/>
        </p:spPr>
      </p:pic>
      <p:pic>
        <p:nvPicPr>
          <p:cNvPr id="1028" name="Picture 4" descr="https://ds04.infourok.ru/uploads/ex/08fa/0006fa51-4d31edb3/hello_html_150d356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424750"/>
            <a:ext cx="2016224" cy="940353"/>
          </a:xfrm>
          <a:prstGeom prst="rect">
            <a:avLst/>
          </a:prstGeom>
          <a:noFill/>
        </p:spPr>
      </p:pic>
      <p:pic>
        <p:nvPicPr>
          <p:cNvPr id="1030" name="Picture 6" descr="https://www.clipartmax.com/png/full/244-2448085_goma-canal-del-%C3%A1rea-de-tecnolog%C3%ADa-educativa-goma-caricatur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4198" y="3594972"/>
            <a:ext cx="1481938" cy="1030069"/>
          </a:xfrm>
          <a:prstGeom prst="rect">
            <a:avLst/>
          </a:prstGeom>
          <a:noFill/>
        </p:spPr>
      </p:pic>
      <p:pic>
        <p:nvPicPr>
          <p:cNvPr id="1032" name="Picture 8" descr="https://clipart-best.com/img/pencil-sharpener/pencil-sharpener-clip-art-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3407506"/>
            <a:ext cx="1368152" cy="1245630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>
            <a:off x="683568" y="4509120"/>
            <a:ext cx="12961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26 р.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55776" y="4509120"/>
            <a:ext cx="12241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 р.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283969" y="4581127"/>
            <a:ext cx="15841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 р.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72201" y="4509120"/>
            <a:ext cx="13681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37 р.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409032" y="4941168"/>
            <a:ext cx="2776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548680"/>
            <a:ext cx="1872208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9552" y="2564905"/>
            <a:ext cx="14401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</a:t>
            </a:r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" name="Picture 4" descr="https://ds04.infourok.ru/uploads/ex/08fa/0006fa51-4d31edb3/hello_html_150d356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450904"/>
            <a:ext cx="2160240" cy="1007521"/>
          </a:xfrm>
          <a:prstGeom prst="rect">
            <a:avLst/>
          </a:prstGeom>
          <a:noFill/>
        </p:spPr>
      </p:pic>
      <p:pic>
        <p:nvPicPr>
          <p:cNvPr id="41" name="Picture 6" descr="https://www.clipartmax.com/png/full/244-2448085_goma-canal-del-%C3%A1rea-de-tecnolog%C3%ADa-educativa-goma-caricatur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3" y="2638853"/>
            <a:ext cx="1772074" cy="862155"/>
          </a:xfrm>
          <a:prstGeom prst="rect">
            <a:avLst/>
          </a:prstGeom>
          <a:noFill/>
        </p:spPr>
      </p:pic>
      <p:sp>
        <p:nvSpPr>
          <p:cNvPr id="42" name="Прямоугольник 41"/>
          <p:cNvSpPr/>
          <p:nvPr/>
        </p:nvSpPr>
        <p:spPr>
          <a:xfrm>
            <a:off x="2411760" y="4005064"/>
            <a:ext cx="1368152" cy="936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796136" y="2636912"/>
            <a:ext cx="25922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=44 р.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39552" y="3933056"/>
            <a:ext cx="13681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</a:t>
            </a:r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5" name="Picture 2" descr="https://cdn.pixabay.com/photo/2016/03/31/18/02/ball-1294083_128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3717032"/>
            <a:ext cx="1008112" cy="1573910"/>
          </a:xfrm>
          <a:prstGeom prst="rect">
            <a:avLst/>
          </a:prstGeom>
          <a:noFill/>
        </p:spPr>
      </p:pic>
      <p:sp>
        <p:nvSpPr>
          <p:cNvPr id="46" name="Прямоугольник 45"/>
          <p:cNvSpPr/>
          <p:nvPr/>
        </p:nvSpPr>
        <p:spPr>
          <a:xfrm>
            <a:off x="3347865" y="2780928"/>
            <a:ext cx="10081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7" name="Picture 6" descr="https://www.clipartmax.com/png/full/244-2448085_goma-canal-del-%C3%A1rea-de-tecnolog%C3%ADa-educativa-goma-caricatur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3994" y="4005065"/>
            <a:ext cx="2116158" cy="1029560"/>
          </a:xfrm>
          <a:prstGeom prst="rect">
            <a:avLst/>
          </a:prstGeom>
          <a:noFill/>
        </p:spPr>
      </p:pic>
      <p:sp>
        <p:nvSpPr>
          <p:cNvPr id="48" name="Прямоугольник 47"/>
          <p:cNvSpPr/>
          <p:nvPr/>
        </p:nvSpPr>
        <p:spPr>
          <a:xfrm>
            <a:off x="6084168" y="4221088"/>
            <a:ext cx="2016224" cy="936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=45 р.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9" grpId="0"/>
      <p:bldP spid="42" grpId="0"/>
      <p:bldP spid="43" grpId="0"/>
      <p:bldP spid="44" grpId="0"/>
      <p:bldP spid="46" grpId="0"/>
      <p:bldP spid="48" grpId="0"/>
      <p:bldP spid="48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03648" y="476672"/>
            <a:ext cx="59046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Продолжи пословицу</a:t>
            </a:r>
            <a:endParaRPr lang="ru-RU" sz="4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84220" y="1988840"/>
            <a:ext cx="558678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 в деньгах….</a:t>
            </a:r>
            <a:endParaRPr lang="ru-RU" sz="6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548680"/>
            <a:ext cx="216024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67544" y="2492896"/>
            <a:ext cx="820891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 в деньгах счастье!</a:t>
            </a:r>
            <a:endParaRPr lang="ru-RU" sz="6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6880" y="548680"/>
            <a:ext cx="692744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Продолжи пословицу</a:t>
            </a:r>
            <a:endParaRPr lang="ru-RU" sz="4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39552" y="2204864"/>
            <a:ext cx="813690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Считай деньги…</a:t>
            </a:r>
            <a:endParaRPr lang="ru-RU" sz="6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548680"/>
            <a:ext cx="2016224" cy="57606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1600" y="2348880"/>
            <a:ext cx="777686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Считай деньги в</a:t>
            </a:r>
          </a:p>
          <a:p>
            <a:pPr algn="ctr"/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своем кармане!</a:t>
            </a:r>
            <a:endParaRPr lang="ru-RU" sz="6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40768"/>
            <a:ext cx="8136904" cy="2160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сказочный персонаж периодически нёс золотые яйца? 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59632" y="476673"/>
            <a:ext cx="61206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Продолжи пословицу</a:t>
            </a:r>
            <a:endParaRPr lang="ru-RU" sz="4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11561" y="2132856"/>
            <a:ext cx="806489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6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 деньги нас наживают, …</a:t>
            </a:r>
            <a:endParaRPr lang="ru-RU" sz="6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548680"/>
            <a:ext cx="2016224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67544" y="2060848"/>
            <a:ext cx="820891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6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 деньги нас наживают, а мы их! </a:t>
            </a:r>
            <a:endParaRPr lang="ru-RU" sz="6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7584" y="476672"/>
            <a:ext cx="68407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Продолжи пословицу</a:t>
            </a:r>
            <a:endParaRPr lang="ru-RU" sz="4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2204864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Был бы ум, будет и рубль; не будет ума,…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548680"/>
            <a:ext cx="2088232" cy="7920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060848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Был бы ум, будет и рубль; </a:t>
            </a:r>
          </a:p>
          <a:p>
            <a:pPr algn="ctr"/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 будет ума, не будет и рубля!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7944" y="227687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764704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Молодцы!!!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kartinkin.net/uploads/posts/2022-02/1645777593_28-kartinkin-net-p-aplodismenti-kartinki-3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060848"/>
            <a:ext cx="83529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331875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Новая папка (4)\IMG_20230407_1453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8701" y="188641"/>
            <a:ext cx="4016694" cy="3024335"/>
          </a:xfrm>
          <a:prstGeom prst="rect">
            <a:avLst/>
          </a:prstGeom>
          <a:noFill/>
        </p:spPr>
      </p:pic>
      <p:pic>
        <p:nvPicPr>
          <p:cNvPr id="1027" name="Picture 3" descr="C:\Users\admin\Desktop\Новая папка (4)\IMG_20230407_145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050633" cy="3049888"/>
          </a:xfrm>
          <a:prstGeom prst="rect">
            <a:avLst/>
          </a:prstGeom>
          <a:noFill/>
        </p:spPr>
      </p:pic>
      <p:pic>
        <p:nvPicPr>
          <p:cNvPr id="1028" name="Picture 4" descr="C:\Users\admin\Desktop\Новая папка (4)\IMG_20230407_1454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4049508" cy="3049041"/>
          </a:xfrm>
          <a:prstGeom prst="rect">
            <a:avLst/>
          </a:prstGeom>
          <a:noFill/>
        </p:spPr>
      </p:pic>
      <p:pic>
        <p:nvPicPr>
          <p:cNvPr id="1029" name="Picture 5" descr="C:\Users\admin\Desktop\Новая папка (4)\IMG_20230407_1454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501008"/>
            <a:ext cx="4104456" cy="309041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620688"/>
            <a:ext cx="3600400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babyboom27.ru/uploaded/images/shop/goods/25388-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54" y="1916832"/>
            <a:ext cx="4442289" cy="4392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84784"/>
            <a:ext cx="8136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чём разбогател сказочный коротышка Пончик на Луне? </a:t>
            </a:r>
          </a:p>
        </p:txBody>
      </p:sp>
    </p:spTree>
    <p:extLst>
      <p:ext uri="{BB962C8B-B14F-4D97-AF65-F5344CB8AC3E}">
        <p14:creationId xmlns="" xmlns:p14="http://schemas.microsoft.com/office/powerpoint/2010/main" val="280243525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692696"/>
            <a:ext cx="3024336" cy="8640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7"/>
          <p:cNvGrpSpPr/>
          <p:nvPr/>
        </p:nvGrpSpPr>
        <p:grpSpPr>
          <a:xfrm>
            <a:off x="3131840" y="2204864"/>
            <a:ext cx="3096344" cy="4104456"/>
            <a:chOff x="4860032" y="3140968"/>
            <a:chExt cx="2520280" cy="3344952"/>
          </a:xfrm>
        </p:grpSpPr>
        <p:pic>
          <p:nvPicPr>
            <p:cNvPr id="14338" name="Picture 2" descr="https://i.ytimg.com/vi/BXCIIsThR2U/maxresdefault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860032" y="3140968"/>
              <a:ext cx="2520280" cy="2641438"/>
            </a:xfrm>
            <a:prstGeom prst="rect">
              <a:avLst/>
            </a:prstGeom>
            <a:noFill/>
          </p:spPr>
        </p:pic>
        <p:sp>
          <p:nvSpPr>
            <p:cNvPr id="7" name="Прямоугольник 6"/>
            <p:cNvSpPr/>
            <p:nvPr/>
          </p:nvSpPr>
          <p:spPr>
            <a:xfrm>
              <a:off x="5446143" y="5723036"/>
              <a:ext cx="1816947" cy="76288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905"/>
                  <a:solidFill>
                    <a:srgbClr val="00206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соль</a:t>
              </a:r>
              <a:endParaRPr lang="ru-RU" sz="5400" b="1" cap="none" spc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0243525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40769"/>
            <a:ext cx="79208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Какое «удобрение» увеличивало урожайность золотых монет на Поле Чудес в Стране дураков?</a:t>
            </a:r>
            <a:r>
              <a:rPr lang="ru-RU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42339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7"/>
          <p:cNvGrpSpPr/>
          <p:nvPr/>
        </p:nvGrpSpPr>
        <p:grpSpPr>
          <a:xfrm>
            <a:off x="1619672" y="2204864"/>
            <a:ext cx="6569300" cy="3744416"/>
            <a:chOff x="3707904" y="3717032"/>
            <a:chExt cx="5187768" cy="244794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707904" y="3717032"/>
              <a:ext cx="5187768" cy="3823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Заклинание «</a:t>
              </a:r>
              <a:r>
                <a:rPr lang="ru-RU" sz="3200" b="1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Крекс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ru-RU" sz="3200" b="1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фекс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ru-RU" sz="3200" b="1" dirty="0" err="1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пекс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314" name="Picture 2" descr="http://data30.i.gallery.ru/albums/gallery/385473-6a51e-104867751-m750x740-u66b28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788024" y="4149080"/>
              <a:ext cx="2779266" cy="2015894"/>
            </a:xfrm>
            <a:prstGeom prst="rect">
              <a:avLst/>
            </a:prstGeom>
            <a:noFill/>
          </p:spPr>
        </p:pic>
      </p:grpSp>
      <p:sp>
        <p:nvSpPr>
          <p:cNvPr id="2" name="Прямоугольник 1"/>
          <p:cNvSpPr/>
          <p:nvPr/>
        </p:nvSpPr>
        <p:spPr>
          <a:xfrm>
            <a:off x="8100392" y="260648"/>
            <a:ext cx="720080" cy="72008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30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620688"/>
            <a:ext cx="2304256" cy="93610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4233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545</Words>
  <Application>Microsoft Office PowerPoint</Application>
  <PresentationFormat>Экран (4:3)</PresentationFormat>
  <Paragraphs>201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42</cp:revision>
  <dcterms:created xsi:type="dcterms:W3CDTF">2020-11-02T11:55:39Z</dcterms:created>
  <dcterms:modified xsi:type="dcterms:W3CDTF">2023-04-07T18:31:39Z</dcterms:modified>
</cp:coreProperties>
</file>